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10287000" cx="18288000"/>
  <p:notesSz cx="6858000" cy="9144000"/>
  <p:embeddedFontLst>
    <p:embeddedFont>
      <p:font typeface="Montserrat"/>
      <p:regular r:id="rId52"/>
      <p:bold r:id="rId53"/>
      <p:italic r:id="rId54"/>
      <p:boldItalic r:id="rId55"/>
    </p:embeddedFont>
    <p:embeddedFont>
      <p:font typeface="Open Sans ExtraBold"/>
      <p:bold r:id="rId56"/>
      <p:boldItalic r:id="rId57"/>
    </p:embeddedFont>
    <p:embeddedFont>
      <p:font typeface="Open Sans"/>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62" roundtripDataSignature="AMtx7mipa607oSui+Nm6ax1/5tPOv84/u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7C9E59-1AC2-46F3-9DF1-F6409A15483A}">
  <a:tblStyle styleId="{A37C9E59-1AC2-46F3-9DF1-F6409A15483A}"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customschemas.google.com/relationships/presentationmetadata" Target="metadata"/><Relationship Id="rId61" Type="http://schemas.openxmlformats.org/officeDocument/2006/relationships/font" Target="fonts/OpenSans-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OpenSans-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Montserrat-bold.fntdata"/><Relationship Id="rId52" Type="http://schemas.openxmlformats.org/officeDocument/2006/relationships/font" Target="fonts/Montserrat-regular.fntdata"/><Relationship Id="rId11" Type="http://schemas.openxmlformats.org/officeDocument/2006/relationships/slide" Target="slides/slide5.xml"/><Relationship Id="rId55" Type="http://schemas.openxmlformats.org/officeDocument/2006/relationships/font" Target="fonts/Montserrat-boldItalic.fntdata"/><Relationship Id="rId10" Type="http://schemas.openxmlformats.org/officeDocument/2006/relationships/slide" Target="slides/slide4.xml"/><Relationship Id="rId54" Type="http://schemas.openxmlformats.org/officeDocument/2006/relationships/font" Target="fonts/Montserrat-italic.fntdata"/><Relationship Id="rId13" Type="http://schemas.openxmlformats.org/officeDocument/2006/relationships/slide" Target="slides/slide7.xml"/><Relationship Id="rId57" Type="http://schemas.openxmlformats.org/officeDocument/2006/relationships/font" Target="fonts/OpenSansExtraBold-boldItalic.fntdata"/><Relationship Id="rId12" Type="http://schemas.openxmlformats.org/officeDocument/2006/relationships/slide" Target="slides/slide6.xml"/><Relationship Id="rId56" Type="http://schemas.openxmlformats.org/officeDocument/2006/relationships/font" Target="fonts/OpenSansExtraBold-bold.fntdata"/><Relationship Id="rId15" Type="http://schemas.openxmlformats.org/officeDocument/2006/relationships/slide" Target="slides/slide9.xml"/><Relationship Id="rId59" Type="http://schemas.openxmlformats.org/officeDocument/2006/relationships/font" Target="fonts/OpenSans-bold.fntdata"/><Relationship Id="rId14" Type="http://schemas.openxmlformats.org/officeDocument/2006/relationships/slide" Target="slides/slide8.xml"/><Relationship Id="rId58" Type="http://schemas.openxmlformats.org/officeDocument/2006/relationships/font" Target="fonts/OpenSans-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36.png>
</file>

<file path=ppt/media/image37.png>
</file>

<file path=ppt/media/image38.png>
</file>

<file path=ppt/media/image39.png>
</file>

<file path=ppt/media/image4.png>
</file>

<file path=ppt/media/image40.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2.png>
</file>

<file path=ppt/media/image63.png>
</file>

<file path=ppt/media/image64.png>
</file>

<file path=ppt/media/image65.png>
</file>

<file path=ppt/media/image67.png>
</file>

<file path=ppt/media/image69.png>
</file>

<file path=ppt/media/image7.png>
</file>

<file path=ppt/media/image71.png>
</file>

<file path=ppt/media/image72.png>
</file>

<file path=ppt/media/image73.png>
</file>

<file path=ppt/media/image74.png>
</file>

<file path=ppt/media/image75.png>
</file>

<file path=ppt/media/image77.png>
</file>

<file path=ppt/media/image79.png>
</file>

<file path=ppt/media/image8.png>
</file>

<file path=ppt/media/image80.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84f745bd8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384f745bd80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d02f4b45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g35d02f4b45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84f745bd80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g384f745bd80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35d02f4b45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g35d02f4b452_0_1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35d02f4b45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g35d02f4b452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35d02f4b452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g35d02f4b452_0_1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5d02f4b452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g35d02f4b452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35d02f4b452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g35d02f4b452_0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5d02f4b452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4" name="Google Shape;694;g35d02f4b452_0_2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35c8c1a3b9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5" name="Google Shape;705;g35c8c1a3b9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35d02f4b452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5" name="Google Shape;715;g35d02f4b452_0_2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35c8c1a3b95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5" name="Google Shape;725;g35c8c1a3b95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5d02f4b452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g35d02f4b452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43"/>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4"/>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4"/>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g36549c20507_0_86"/>
          <p:cNvSpPr txBox="1"/>
          <p:nvPr>
            <p:ph type="title"/>
          </p:nvPr>
        </p:nvSpPr>
        <p:spPr>
          <a:xfrm>
            <a:off x="623400" y="890050"/>
            <a:ext cx="17041200" cy="11454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82" name="Google Shape;82;g36549c20507_0_86"/>
          <p:cNvSpPr txBox="1"/>
          <p:nvPr>
            <p:ph idx="1" type="body"/>
          </p:nvPr>
        </p:nvSpPr>
        <p:spPr>
          <a:xfrm>
            <a:off x="623400" y="2304950"/>
            <a:ext cx="17041200" cy="6832800"/>
          </a:xfrm>
          <a:prstGeom prst="rect">
            <a:avLst/>
          </a:prstGeom>
          <a:noFill/>
          <a:ln>
            <a:noFill/>
          </a:ln>
        </p:spPr>
        <p:txBody>
          <a:bodyPr anchorCtr="0" anchor="t" bIns="182850" lIns="182850" spcFirstLastPara="1" rIns="182850" wrap="square" tIns="182850">
            <a:normAutofit/>
          </a:bodyPr>
          <a:lstStyle>
            <a:lvl1pPr indent="-457200" lvl="0" marL="457200" algn="l">
              <a:lnSpc>
                <a:spcPct val="115000"/>
              </a:lnSpc>
              <a:spcBef>
                <a:spcPts val="0"/>
              </a:spcBef>
              <a:spcAft>
                <a:spcPts val="0"/>
              </a:spcAft>
              <a:buSzPts val="3600"/>
              <a:buChar char="●"/>
              <a:defRPr/>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83" name="Google Shape;83;g36549c20507_0_86"/>
          <p:cNvSpPr txBox="1"/>
          <p:nvPr>
            <p:ph idx="12" type="sldNum"/>
          </p:nvPr>
        </p:nvSpPr>
        <p:spPr>
          <a:xfrm>
            <a:off x="16944916" y="9326434"/>
            <a:ext cx="1097400" cy="7872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41"/>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1"/>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41"/>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2"/>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42"/>
          <p:cNvSpPr/>
          <p:nvPr>
            <p:ph idx="2" type="pic"/>
          </p:nvPr>
        </p:nvSpPr>
        <p:spPr>
          <a:xfrm>
            <a:off x="1792288" y="612775"/>
            <a:ext cx="5486400" cy="4114800"/>
          </a:xfrm>
          <a:prstGeom prst="rect">
            <a:avLst/>
          </a:prstGeom>
          <a:noFill/>
          <a:ln>
            <a:noFill/>
          </a:ln>
        </p:spPr>
      </p:sp>
      <p:sp>
        <p:nvSpPr>
          <p:cNvPr id="64" name="Google Shape;64;p42"/>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9.png"/><Relationship Id="rId4" Type="http://schemas.openxmlformats.org/officeDocument/2006/relationships/image" Target="../media/image25.png"/><Relationship Id="rId5" Type="http://schemas.openxmlformats.org/officeDocument/2006/relationships/image" Target="../media/image5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40.png"/><Relationship Id="rId5" Type="http://schemas.openxmlformats.org/officeDocument/2006/relationships/image" Target="../media/image32.png"/><Relationship Id="rId6" Type="http://schemas.openxmlformats.org/officeDocument/2006/relationships/image" Target="../media/image30.png"/><Relationship Id="rId7" Type="http://schemas.openxmlformats.org/officeDocument/2006/relationships/image" Target="../media/image3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7.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7.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4.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17.png"/><Relationship Id="rId5"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9.pn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67.png"/><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3.png"/><Relationship Id="rId4" Type="http://schemas.openxmlformats.org/officeDocument/2006/relationships/image" Target="../media/image5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0.png"/><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6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5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6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51.png"/><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5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5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6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6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6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7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65.png"/><Relationship Id="rId4" Type="http://schemas.openxmlformats.org/officeDocument/2006/relationships/image" Target="../media/image7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77.png"/><Relationship Id="rId4" Type="http://schemas.openxmlformats.org/officeDocument/2006/relationships/image" Target="../media/image5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77.png"/><Relationship Id="rId4" Type="http://schemas.openxmlformats.org/officeDocument/2006/relationships/image" Target="../media/image7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4.png"/><Relationship Id="rId5"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65.png"/><Relationship Id="rId4" Type="http://schemas.openxmlformats.org/officeDocument/2006/relationships/image" Target="../media/image73.png"/><Relationship Id="rId5" Type="http://schemas.openxmlformats.org/officeDocument/2006/relationships/image" Target="../media/image7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5.jpg"/><Relationship Id="rId4" Type="http://schemas.openxmlformats.org/officeDocument/2006/relationships/image" Target="../media/image80.png"/><Relationship Id="rId5" Type="http://schemas.openxmlformats.org/officeDocument/2006/relationships/image" Target="../media/image74.png"/><Relationship Id="rId6" Type="http://schemas.openxmlformats.org/officeDocument/2006/relationships/image" Target="../media/image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8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8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82.png"/><Relationship Id="rId4" Type="http://schemas.openxmlformats.org/officeDocument/2006/relationships/hyperlink" Target="https://www.geeksforgeeks.org/advantages-and-disadvantages-of-various-cpu-scheduling-algorithms" TargetMode="External"/><Relationship Id="rId5" Type="http://schemas.openxmlformats.org/officeDocument/2006/relationships/hyperlink" Target="https://www.sciencedirect.com/science/article/pii/S2405844024059905" TargetMode="External"/><Relationship Id="rId6" Type="http://schemas.openxmlformats.org/officeDocument/2006/relationships/hyperlink" Target="https://www.naukri.com/code360/library/memory-hierarchy"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5.jpg"/><Relationship Id="rId4" Type="http://schemas.openxmlformats.org/officeDocument/2006/relationships/image" Target="../media/image8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33.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20.png"/><Relationship Id="rId5"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384f745bd80_1_0"/>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89" name="Google Shape;89;g384f745bd80_1_0"/>
          <p:cNvGraphicFramePr/>
          <p:nvPr/>
        </p:nvGraphicFramePr>
        <p:xfrm>
          <a:off x="10656400" y="1940050"/>
          <a:ext cx="3000000" cy="3000000"/>
        </p:xfrm>
        <a:graphic>
          <a:graphicData uri="http://schemas.openxmlformats.org/drawingml/2006/table">
            <a:tbl>
              <a:tblPr>
                <a:noFill/>
                <a:tableStyleId>{A37C9E59-1AC2-46F3-9DF1-F6409A15483A}</a:tableStyleId>
              </a:tblPr>
              <a:tblGrid>
                <a:gridCol w="3036400"/>
                <a:gridCol w="43447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Día, Fecha:</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DIA, DD/MM/2026</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00:00</a:t>
                      </a:r>
                      <a:endParaRPr sz="2800" u="none" cap="none" strike="noStrike"/>
                    </a:p>
                  </a:txBody>
                  <a:tcPr marT="182850" marB="182850" marR="182850" marL="182850"/>
                </a:tc>
              </a:tr>
            </a:tbl>
          </a:graphicData>
        </a:graphic>
      </p:graphicFrame>
      <p:sp>
        <p:nvSpPr>
          <p:cNvPr id="90" name="Google Shape;90;g384f745bd80_1_0"/>
          <p:cNvSpPr txBox="1"/>
          <p:nvPr/>
        </p:nvSpPr>
        <p:spPr>
          <a:xfrm>
            <a:off x="2880350" y="4516600"/>
            <a:ext cx="13584000" cy="11853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5000"/>
              <a:buFont typeface="Arial"/>
              <a:buNone/>
            </a:pPr>
            <a:r>
              <a:rPr b="1" lang="en-US" sz="5300"/>
              <a:t>Sistemas Operativos 2</a:t>
            </a:r>
            <a:r>
              <a:rPr b="1" i="0" lang="en-US" sz="5300" u="none" cap="none" strike="noStrike">
                <a:solidFill>
                  <a:srgbClr val="000000"/>
                </a:solidFill>
              </a:rPr>
              <a:t> [</a:t>
            </a:r>
            <a:r>
              <a:rPr b="1" lang="en-US" sz="5300"/>
              <a:t>A</a:t>
            </a:r>
            <a:r>
              <a:rPr b="1" i="0" lang="en-US" sz="5300" u="none" cap="none" strike="noStrike">
                <a:solidFill>
                  <a:srgbClr val="000000"/>
                </a:solidFill>
              </a:rPr>
              <a:t>]</a:t>
            </a:r>
            <a:endParaRPr b="1" i="0" sz="5300" u="none" cap="none" strike="noStrike">
              <a:solidFill>
                <a:srgbClr val="000000"/>
              </a:solidFill>
            </a:endParaRPr>
          </a:p>
        </p:txBody>
      </p:sp>
      <p:sp>
        <p:nvSpPr>
          <p:cNvPr id="91" name="Google Shape;91;g384f745bd80_1_0"/>
          <p:cNvSpPr txBox="1"/>
          <p:nvPr/>
        </p:nvSpPr>
        <p:spPr>
          <a:xfrm>
            <a:off x="3557400" y="5801500"/>
            <a:ext cx="11173200" cy="10467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4000"/>
              <a:buFont typeface="Arial"/>
              <a:buNone/>
            </a:pPr>
            <a:r>
              <a:rPr lang="en-US" sz="4400"/>
              <a:t>NOMBRE_ESTUDIANTE</a:t>
            </a:r>
            <a:endParaRPr i="0" sz="4400" u="none" cap="none" strike="noStrike">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94" name="Shape 194"/>
        <p:cNvGrpSpPr/>
        <p:nvPr/>
      </p:nvGrpSpPr>
      <p:grpSpPr>
        <a:xfrm>
          <a:off x="0" y="0"/>
          <a:ext cx="0" cy="0"/>
          <a:chOff x="0" y="0"/>
          <a:chExt cx="0" cy="0"/>
        </a:xfrm>
      </p:grpSpPr>
      <p:sp>
        <p:nvSpPr>
          <p:cNvPr id="195" name="Google Shape;195;p5"/>
          <p:cNvSpPr/>
          <p:nvPr/>
        </p:nvSpPr>
        <p:spPr>
          <a:xfrm rot="-5661120">
            <a:off x="-407433" y="-4407933"/>
            <a:ext cx="19102865" cy="19102865"/>
          </a:xfrm>
          <a:custGeom>
            <a:rect b="b" l="l" r="r" t="t"/>
            <a:pathLst>
              <a:path extrusionOk="0" h="19102865" w="19102865">
                <a:moveTo>
                  <a:pt x="0" y="0"/>
                </a:moveTo>
                <a:lnTo>
                  <a:pt x="19102866" y="0"/>
                </a:lnTo>
                <a:lnTo>
                  <a:pt x="19102866" y="19102866"/>
                </a:lnTo>
                <a:lnTo>
                  <a:pt x="0" y="19102866"/>
                </a:lnTo>
                <a:lnTo>
                  <a:pt x="0" y="0"/>
                </a:lnTo>
                <a:close/>
              </a:path>
            </a:pathLst>
          </a:custGeom>
          <a:blipFill rotWithShape="1">
            <a:blip r:embed="rId3">
              <a:alphaModFix/>
            </a:blip>
            <a:stretch>
              <a:fillRect b="0" l="0" r="0" t="0"/>
            </a:stretch>
          </a:blipFill>
          <a:ln>
            <a:noFill/>
          </a:ln>
        </p:spPr>
      </p:sp>
      <p:grpSp>
        <p:nvGrpSpPr>
          <p:cNvPr id="196" name="Google Shape;196;p5"/>
          <p:cNvGrpSpPr/>
          <p:nvPr/>
        </p:nvGrpSpPr>
        <p:grpSpPr>
          <a:xfrm>
            <a:off x="10915550" y="3408334"/>
            <a:ext cx="5934621" cy="4975157"/>
            <a:chOff x="0" y="-28575"/>
            <a:chExt cx="1563028" cy="1310329"/>
          </a:xfrm>
        </p:grpSpPr>
        <p:sp>
          <p:nvSpPr>
            <p:cNvPr id="197" name="Google Shape;197;p5"/>
            <p:cNvSpPr/>
            <p:nvPr/>
          </p:nvSpPr>
          <p:spPr>
            <a:xfrm>
              <a:off x="0" y="0"/>
              <a:ext cx="1563028" cy="1281754"/>
            </a:xfrm>
            <a:custGeom>
              <a:rect b="b" l="l" r="r" t="t"/>
              <a:pathLst>
                <a:path extrusionOk="0" h="1281754" w="1563028">
                  <a:moveTo>
                    <a:pt x="66531" y="0"/>
                  </a:moveTo>
                  <a:lnTo>
                    <a:pt x="1496496" y="0"/>
                  </a:lnTo>
                  <a:cubicBezTo>
                    <a:pt x="1514142" y="0"/>
                    <a:pt x="1531064" y="7010"/>
                    <a:pt x="1543541" y="19487"/>
                  </a:cubicBezTo>
                  <a:cubicBezTo>
                    <a:pt x="1556018" y="31964"/>
                    <a:pt x="1563028" y="48886"/>
                    <a:pt x="1563028" y="66531"/>
                  </a:cubicBezTo>
                  <a:lnTo>
                    <a:pt x="1563028" y="1215223"/>
                  </a:lnTo>
                  <a:cubicBezTo>
                    <a:pt x="1563028" y="1232868"/>
                    <a:pt x="1556018" y="1249791"/>
                    <a:pt x="1543541" y="1262268"/>
                  </a:cubicBezTo>
                  <a:cubicBezTo>
                    <a:pt x="1531064" y="1274745"/>
                    <a:pt x="1514142" y="1281754"/>
                    <a:pt x="1496496" y="1281754"/>
                  </a:cubicBezTo>
                  <a:lnTo>
                    <a:pt x="66531" y="1281754"/>
                  </a:lnTo>
                  <a:cubicBezTo>
                    <a:pt x="48886" y="1281754"/>
                    <a:pt x="31964" y="1274745"/>
                    <a:pt x="19487" y="1262268"/>
                  </a:cubicBezTo>
                  <a:cubicBezTo>
                    <a:pt x="7010" y="1249791"/>
                    <a:pt x="0" y="1232868"/>
                    <a:pt x="0" y="1215223"/>
                  </a:cubicBezTo>
                  <a:lnTo>
                    <a:pt x="0" y="66531"/>
                  </a:lnTo>
                  <a:cubicBezTo>
                    <a:pt x="0" y="48886"/>
                    <a:pt x="7010" y="31964"/>
                    <a:pt x="19487" y="19487"/>
                  </a:cubicBezTo>
                  <a:cubicBezTo>
                    <a:pt x="31964" y="7010"/>
                    <a:pt x="48886" y="0"/>
                    <a:pt x="66531"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txBox="1"/>
            <p:nvPr/>
          </p:nvSpPr>
          <p:spPr>
            <a:xfrm>
              <a:off x="0" y="-28575"/>
              <a:ext cx="1563028" cy="131032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9" name="Google Shape;199;p5"/>
          <p:cNvGrpSpPr/>
          <p:nvPr/>
        </p:nvGrpSpPr>
        <p:grpSpPr>
          <a:xfrm>
            <a:off x="1437825" y="3408324"/>
            <a:ext cx="9145597" cy="5389121"/>
            <a:chOff x="0" y="-28575"/>
            <a:chExt cx="2408701" cy="1310329"/>
          </a:xfrm>
        </p:grpSpPr>
        <p:sp>
          <p:nvSpPr>
            <p:cNvPr id="200" name="Google Shape;200;p5"/>
            <p:cNvSpPr/>
            <p:nvPr/>
          </p:nvSpPr>
          <p:spPr>
            <a:xfrm>
              <a:off x="0" y="0"/>
              <a:ext cx="2408701" cy="1281754"/>
            </a:xfrm>
            <a:custGeom>
              <a:rect b="b" l="l" r="r" t="t"/>
              <a:pathLst>
                <a:path extrusionOk="0" h="1281754" w="2408701">
                  <a:moveTo>
                    <a:pt x="43173" y="0"/>
                  </a:moveTo>
                  <a:lnTo>
                    <a:pt x="2365528" y="0"/>
                  </a:lnTo>
                  <a:cubicBezTo>
                    <a:pt x="2389372" y="0"/>
                    <a:pt x="2408701" y="19329"/>
                    <a:pt x="2408701" y="43173"/>
                  </a:cubicBezTo>
                  <a:lnTo>
                    <a:pt x="2408701" y="1238582"/>
                  </a:lnTo>
                  <a:cubicBezTo>
                    <a:pt x="2408701" y="1250032"/>
                    <a:pt x="2404152" y="1261013"/>
                    <a:pt x="2396056" y="1269109"/>
                  </a:cubicBezTo>
                  <a:cubicBezTo>
                    <a:pt x="2387960" y="1277206"/>
                    <a:pt x="2376978" y="1281754"/>
                    <a:pt x="2365528" y="1281754"/>
                  </a:cubicBezTo>
                  <a:lnTo>
                    <a:pt x="43173" y="1281754"/>
                  </a:lnTo>
                  <a:cubicBezTo>
                    <a:pt x="19329" y="1281754"/>
                    <a:pt x="0" y="1262425"/>
                    <a:pt x="0" y="1238582"/>
                  </a:cubicBezTo>
                  <a:lnTo>
                    <a:pt x="0" y="43173"/>
                  </a:lnTo>
                  <a:cubicBezTo>
                    <a:pt x="0" y="19329"/>
                    <a:pt x="19329" y="0"/>
                    <a:pt x="4317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txBox="1"/>
            <p:nvPr/>
          </p:nvSpPr>
          <p:spPr>
            <a:xfrm>
              <a:off x="0" y="-28575"/>
              <a:ext cx="2408701" cy="131032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2" name="Google Shape;202;p5"/>
          <p:cNvSpPr/>
          <p:nvPr/>
        </p:nvSpPr>
        <p:spPr>
          <a:xfrm>
            <a:off x="11217219" y="3980918"/>
            <a:ext cx="5331282" cy="3938485"/>
          </a:xfrm>
          <a:custGeom>
            <a:rect b="b" l="l" r="r" t="t"/>
            <a:pathLst>
              <a:path extrusionOk="0" h="3938485" w="5331282">
                <a:moveTo>
                  <a:pt x="0" y="0"/>
                </a:moveTo>
                <a:lnTo>
                  <a:pt x="5331283" y="0"/>
                </a:lnTo>
                <a:lnTo>
                  <a:pt x="5331283" y="3938485"/>
                </a:lnTo>
                <a:lnTo>
                  <a:pt x="0" y="3938485"/>
                </a:lnTo>
                <a:lnTo>
                  <a:pt x="0" y="0"/>
                </a:lnTo>
                <a:close/>
              </a:path>
            </a:pathLst>
          </a:custGeom>
          <a:blipFill rotWithShape="1">
            <a:blip r:embed="rId4">
              <a:alphaModFix/>
            </a:blip>
            <a:stretch>
              <a:fillRect b="0" l="0" r="0" t="0"/>
            </a:stretch>
          </a:blipFill>
          <a:ln>
            <a:noFill/>
          </a:ln>
        </p:spPr>
      </p:sp>
      <p:sp>
        <p:nvSpPr>
          <p:cNvPr id="203" name="Google Shape;203;p5"/>
          <p:cNvSpPr/>
          <p:nvPr/>
        </p:nvSpPr>
        <p:spPr>
          <a:xfrm>
            <a:off x="13242445" y="1903508"/>
            <a:ext cx="1512418" cy="1315804"/>
          </a:xfrm>
          <a:custGeom>
            <a:rect b="b" l="l" r="r" t="t"/>
            <a:pathLst>
              <a:path extrusionOk="0" h="1315804" w="1512418">
                <a:moveTo>
                  <a:pt x="0" y="0"/>
                </a:moveTo>
                <a:lnTo>
                  <a:pt x="1512418" y="0"/>
                </a:lnTo>
                <a:lnTo>
                  <a:pt x="1512418" y="1315804"/>
                </a:lnTo>
                <a:lnTo>
                  <a:pt x="0" y="1315804"/>
                </a:lnTo>
                <a:lnTo>
                  <a:pt x="0" y="0"/>
                </a:lnTo>
                <a:close/>
              </a:path>
            </a:pathLst>
          </a:custGeom>
          <a:blipFill rotWithShape="1">
            <a:blip r:embed="rId5">
              <a:alphaModFix/>
            </a:blip>
            <a:stretch>
              <a:fillRect b="0" l="0" r="0" t="0"/>
            </a:stretch>
          </a:blipFill>
          <a:ln>
            <a:noFill/>
          </a:ln>
        </p:spPr>
      </p:sp>
      <p:sp>
        <p:nvSpPr>
          <p:cNvPr id="204" name="Google Shape;204;p5"/>
          <p:cNvSpPr txBox="1"/>
          <p:nvPr/>
        </p:nvSpPr>
        <p:spPr>
          <a:xfrm>
            <a:off x="1886115" y="4018808"/>
            <a:ext cx="8249100" cy="45624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Siempre que la CPU queda inactiva, el sistema operativo debe seleccionar uno de los procesos en la cola listos para ejecutarse. El proceso de selección lo lleva a cabo el planificador de CPU (Scheduler). </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El planificador selecciona un proceso de los procesos en la memoria que están listos para ejecutarse y asigna la CPU a </a:t>
            </a:r>
            <a:r>
              <a:rPr lang="en-US" sz="2600">
                <a:solidFill>
                  <a:srgbClr val="FFFFFF"/>
                </a:solidFill>
                <a:latin typeface="Montserrat"/>
                <a:ea typeface="Montserrat"/>
                <a:cs typeface="Montserrat"/>
                <a:sym typeface="Montserrat"/>
              </a:rPr>
              <a:t>este</a:t>
            </a:r>
            <a:r>
              <a:rPr b="0" i="0" lang="en-US" sz="2600" u="none" cap="none" strike="noStrike">
                <a:solidFill>
                  <a:srgbClr val="FFFFFF"/>
                </a:solidFill>
                <a:latin typeface="Montserrat"/>
                <a:ea typeface="Montserrat"/>
                <a:cs typeface="Montserrat"/>
                <a:sym typeface="Montserrat"/>
              </a:rPr>
              <a:t> proceso.</a:t>
            </a:r>
            <a:endParaRPr/>
          </a:p>
        </p:txBody>
      </p:sp>
      <p:sp>
        <p:nvSpPr>
          <p:cNvPr id="205" name="Google Shape;205;p5"/>
          <p:cNvSpPr txBox="1"/>
          <p:nvPr/>
        </p:nvSpPr>
        <p:spPr>
          <a:xfrm>
            <a:off x="3533137" y="2103194"/>
            <a:ext cx="9405503" cy="906907"/>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None/>
            </a:pPr>
            <a:r>
              <a:rPr b="0" i="0" lang="en-US" sz="5899" u="none" cap="none" strike="noStrike">
                <a:solidFill>
                  <a:srgbClr val="FFFFFF"/>
                </a:solidFill>
                <a:latin typeface="Arial"/>
                <a:ea typeface="Arial"/>
                <a:cs typeface="Arial"/>
                <a:sym typeface="Arial"/>
              </a:rPr>
              <a:t>PLANIFICADOR DE CPU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09" name="Shape 209"/>
        <p:cNvGrpSpPr/>
        <p:nvPr/>
      </p:nvGrpSpPr>
      <p:grpSpPr>
        <a:xfrm>
          <a:off x="0" y="0"/>
          <a:ext cx="0" cy="0"/>
          <a:chOff x="0" y="0"/>
          <a:chExt cx="0" cy="0"/>
        </a:xfrm>
      </p:grpSpPr>
      <p:sp>
        <p:nvSpPr>
          <p:cNvPr id="210" name="Google Shape;210;p6"/>
          <p:cNvSpPr/>
          <p:nvPr/>
        </p:nvSpPr>
        <p:spPr>
          <a:xfrm>
            <a:off x="0" y="-1518685"/>
            <a:ext cx="19530692" cy="13964445"/>
          </a:xfrm>
          <a:custGeom>
            <a:rect b="b" l="l" r="r" t="t"/>
            <a:pathLst>
              <a:path extrusionOk="0" h="13964445" w="19530692">
                <a:moveTo>
                  <a:pt x="0" y="0"/>
                </a:moveTo>
                <a:lnTo>
                  <a:pt x="19530692" y="0"/>
                </a:lnTo>
                <a:lnTo>
                  <a:pt x="19530692" y="13964445"/>
                </a:lnTo>
                <a:lnTo>
                  <a:pt x="0" y="13964445"/>
                </a:lnTo>
                <a:lnTo>
                  <a:pt x="0" y="0"/>
                </a:lnTo>
                <a:close/>
              </a:path>
            </a:pathLst>
          </a:custGeom>
          <a:blipFill rotWithShape="1">
            <a:blip r:embed="rId3">
              <a:alphaModFix/>
            </a:blip>
            <a:stretch>
              <a:fillRect b="0" l="0" r="0" t="0"/>
            </a:stretch>
          </a:blipFill>
          <a:ln>
            <a:noFill/>
          </a:ln>
        </p:spPr>
      </p:sp>
      <p:grpSp>
        <p:nvGrpSpPr>
          <p:cNvPr id="211" name="Google Shape;211;p6"/>
          <p:cNvGrpSpPr/>
          <p:nvPr/>
        </p:nvGrpSpPr>
        <p:grpSpPr>
          <a:xfrm>
            <a:off x="1501512" y="2958851"/>
            <a:ext cx="7447683" cy="6299449"/>
            <a:chOff x="0" y="-19050"/>
            <a:chExt cx="1501496" cy="1270006"/>
          </a:xfrm>
        </p:grpSpPr>
        <p:sp>
          <p:nvSpPr>
            <p:cNvPr id="212" name="Google Shape;212;p6"/>
            <p:cNvSpPr/>
            <p:nvPr/>
          </p:nvSpPr>
          <p:spPr>
            <a:xfrm>
              <a:off x="0" y="0"/>
              <a:ext cx="1501496" cy="1250956"/>
            </a:xfrm>
            <a:custGeom>
              <a:rect b="b" l="l" r="r" t="t"/>
              <a:pathLst>
                <a:path extrusionOk="0" h="1250956" w="1501496">
                  <a:moveTo>
                    <a:pt x="51975" y="0"/>
                  </a:moveTo>
                  <a:lnTo>
                    <a:pt x="1449521" y="0"/>
                  </a:lnTo>
                  <a:cubicBezTo>
                    <a:pt x="1463306" y="0"/>
                    <a:pt x="1476526" y="5476"/>
                    <a:pt x="1486273" y="15223"/>
                  </a:cubicBezTo>
                  <a:cubicBezTo>
                    <a:pt x="1496020" y="24971"/>
                    <a:pt x="1501496" y="38191"/>
                    <a:pt x="1501496" y="51975"/>
                  </a:cubicBezTo>
                  <a:lnTo>
                    <a:pt x="1501496" y="1198980"/>
                  </a:lnTo>
                  <a:cubicBezTo>
                    <a:pt x="1501496" y="1212765"/>
                    <a:pt x="1496020" y="1225985"/>
                    <a:pt x="1486273" y="1235732"/>
                  </a:cubicBezTo>
                  <a:cubicBezTo>
                    <a:pt x="1476526" y="1245480"/>
                    <a:pt x="1463306" y="1250956"/>
                    <a:pt x="1449521" y="1250956"/>
                  </a:cubicBezTo>
                  <a:lnTo>
                    <a:pt x="51975" y="1250956"/>
                  </a:lnTo>
                  <a:cubicBezTo>
                    <a:pt x="38191" y="1250956"/>
                    <a:pt x="24971" y="1245480"/>
                    <a:pt x="15223" y="1235732"/>
                  </a:cubicBezTo>
                  <a:cubicBezTo>
                    <a:pt x="5476" y="1225985"/>
                    <a:pt x="0" y="1212765"/>
                    <a:pt x="0" y="1198980"/>
                  </a:cubicBezTo>
                  <a:lnTo>
                    <a:pt x="0" y="51975"/>
                  </a:lnTo>
                  <a:cubicBezTo>
                    <a:pt x="0" y="38191"/>
                    <a:pt x="5476" y="24971"/>
                    <a:pt x="15223" y="15223"/>
                  </a:cubicBezTo>
                  <a:cubicBezTo>
                    <a:pt x="24971" y="5476"/>
                    <a:pt x="38191" y="0"/>
                    <a:pt x="51975" y="0"/>
                  </a:cubicBezTo>
                  <a:close/>
                </a:path>
              </a:pathLst>
            </a:custGeom>
            <a:solidFill>
              <a:srgbClr val="3725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6"/>
            <p:cNvSpPr txBox="1"/>
            <p:nvPr/>
          </p:nvSpPr>
          <p:spPr>
            <a:xfrm>
              <a:off x="0" y="-19050"/>
              <a:ext cx="1501496" cy="127000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4" name="Google Shape;214;p6"/>
          <p:cNvGrpSpPr/>
          <p:nvPr/>
        </p:nvGrpSpPr>
        <p:grpSpPr>
          <a:xfrm>
            <a:off x="9338805" y="2958851"/>
            <a:ext cx="7447683" cy="6299449"/>
            <a:chOff x="0" y="-19050"/>
            <a:chExt cx="1501496" cy="1270006"/>
          </a:xfrm>
        </p:grpSpPr>
        <p:sp>
          <p:nvSpPr>
            <p:cNvPr id="215" name="Google Shape;215;p6"/>
            <p:cNvSpPr/>
            <p:nvPr/>
          </p:nvSpPr>
          <p:spPr>
            <a:xfrm>
              <a:off x="0" y="0"/>
              <a:ext cx="1501496" cy="1250956"/>
            </a:xfrm>
            <a:custGeom>
              <a:rect b="b" l="l" r="r" t="t"/>
              <a:pathLst>
                <a:path extrusionOk="0" h="1250956" w="1501496">
                  <a:moveTo>
                    <a:pt x="51975" y="0"/>
                  </a:moveTo>
                  <a:lnTo>
                    <a:pt x="1449521" y="0"/>
                  </a:lnTo>
                  <a:cubicBezTo>
                    <a:pt x="1463306" y="0"/>
                    <a:pt x="1476526" y="5476"/>
                    <a:pt x="1486273" y="15223"/>
                  </a:cubicBezTo>
                  <a:cubicBezTo>
                    <a:pt x="1496020" y="24971"/>
                    <a:pt x="1501496" y="38191"/>
                    <a:pt x="1501496" y="51975"/>
                  </a:cubicBezTo>
                  <a:lnTo>
                    <a:pt x="1501496" y="1198980"/>
                  </a:lnTo>
                  <a:cubicBezTo>
                    <a:pt x="1501496" y="1212765"/>
                    <a:pt x="1496020" y="1225985"/>
                    <a:pt x="1486273" y="1235732"/>
                  </a:cubicBezTo>
                  <a:cubicBezTo>
                    <a:pt x="1476526" y="1245480"/>
                    <a:pt x="1463306" y="1250956"/>
                    <a:pt x="1449521" y="1250956"/>
                  </a:cubicBezTo>
                  <a:lnTo>
                    <a:pt x="51975" y="1250956"/>
                  </a:lnTo>
                  <a:cubicBezTo>
                    <a:pt x="38191" y="1250956"/>
                    <a:pt x="24971" y="1245480"/>
                    <a:pt x="15223" y="1235732"/>
                  </a:cubicBezTo>
                  <a:cubicBezTo>
                    <a:pt x="5476" y="1225985"/>
                    <a:pt x="0" y="1212765"/>
                    <a:pt x="0" y="1198980"/>
                  </a:cubicBezTo>
                  <a:lnTo>
                    <a:pt x="0" y="51975"/>
                  </a:lnTo>
                  <a:cubicBezTo>
                    <a:pt x="0" y="38191"/>
                    <a:pt x="5476" y="24971"/>
                    <a:pt x="15223" y="15223"/>
                  </a:cubicBezTo>
                  <a:cubicBezTo>
                    <a:pt x="24971" y="5476"/>
                    <a:pt x="38191" y="0"/>
                    <a:pt x="51975"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6"/>
            <p:cNvSpPr txBox="1"/>
            <p:nvPr/>
          </p:nvSpPr>
          <p:spPr>
            <a:xfrm>
              <a:off x="0" y="-19050"/>
              <a:ext cx="1501496" cy="127000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7" name="Google Shape;217;p6"/>
          <p:cNvSpPr/>
          <p:nvPr/>
        </p:nvSpPr>
        <p:spPr>
          <a:xfrm>
            <a:off x="4416564" y="3362897"/>
            <a:ext cx="1617579" cy="1463909"/>
          </a:xfrm>
          <a:custGeom>
            <a:rect b="b" l="l" r="r" t="t"/>
            <a:pathLst>
              <a:path extrusionOk="0" h="1463909" w="1617579">
                <a:moveTo>
                  <a:pt x="0" y="0"/>
                </a:moveTo>
                <a:lnTo>
                  <a:pt x="1617579" y="0"/>
                </a:lnTo>
                <a:lnTo>
                  <a:pt x="1617579" y="1463909"/>
                </a:lnTo>
                <a:lnTo>
                  <a:pt x="0" y="1463909"/>
                </a:lnTo>
                <a:lnTo>
                  <a:pt x="0" y="0"/>
                </a:lnTo>
                <a:close/>
              </a:path>
            </a:pathLst>
          </a:custGeom>
          <a:blipFill rotWithShape="1">
            <a:blip r:embed="rId4">
              <a:alphaModFix/>
            </a:blip>
            <a:stretch>
              <a:fillRect b="0" l="0" r="0" t="0"/>
            </a:stretch>
          </a:blipFill>
          <a:ln>
            <a:noFill/>
          </a:ln>
        </p:spPr>
      </p:sp>
      <p:sp>
        <p:nvSpPr>
          <p:cNvPr id="218" name="Google Shape;218;p6"/>
          <p:cNvSpPr/>
          <p:nvPr/>
        </p:nvSpPr>
        <p:spPr>
          <a:xfrm>
            <a:off x="12325718" y="3362897"/>
            <a:ext cx="1473857" cy="1444379"/>
          </a:xfrm>
          <a:custGeom>
            <a:rect b="b" l="l" r="r" t="t"/>
            <a:pathLst>
              <a:path extrusionOk="0" h="1444379" w="1473857">
                <a:moveTo>
                  <a:pt x="0" y="0"/>
                </a:moveTo>
                <a:lnTo>
                  <a:pt x="1473857" y="0"/>
                </a:lnTo>
                <a:lnTo>
                  <a:pt x="1473857" y="1444379"/>
                </a:lnTo>
                <a:lnTo>
                  <a:pt x="0" y="1444379"/>
                </a:lnTo>
                <a:lnTo>
                  <a:pt x="0" y="0"/>
                </a:lnTo>
                <a:close/>
              </a:path>
            </a:pathLst>
          </a:custGeom>
          <a:blipFill rotWithShape="1">
            <a:blip r:embed="rId5">
              <a:alphaModFix/>
            </a:blip>
            <a:stretch>
              <a:fillRect b="0" l="0" r="0" t="0"/>
            </a:stretch>
          </a:blipFill>
          <a:ln>
            <a:noFill/>
          </a:ln>
        </p:spPr>
      </p:sp>
      <p:sp>
        <p:nvSpPr>
          <p:cNvPr id="219" name="Google Shape;219;p6"/>
          <p:cNvSpPr txBox="1"/>
          <p:nvPr/>
        </p:nvSpPr>
        <p:spPr>
          <a:xfrm>
            <a:off x="2079211" y="5806437"/>
            <a:ext cx="6292286" cy="29083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2000" u="none" cap="none" strike="noStrike">
                <a:solidFill>
                  <a:srgbClr val="FFFFFF"/>
                </a:solidFill>
                <a:latin typeface="Montserrat"/>
                <a:ea typeface="Montserrat"/>
                <a:cs typeface="Montserrat"/>
                <a:sym typeface="Montserrat"/>
              </a:rPr>
              <a:t>El sistema operativo asigna recursos a un proceso durante un período predeterminado. El proceso cambia del estado </a:t>
            </a:r>
            <a:r>
              <a:rPr b="0" i="0" lang="en-US" sz="2000" u="none" cap="none" strike="noStrike">
                <a:solidFill>
                  <a:srgbClr val="67D3CD"/>
                </a:solidFill>
                <a:latin typeface="Montserrat"/>
                <a:ea typeface="Montserrat"/>
                <a:cs typeface="Montserrat"/>
                <a:sym typeface="Montserrat"/>
              </a:rPr>
              <a:t>en ejecución</a:t>
            </a:r>
            <a:r>
              <a:rPr b="0" i="0" lang="en-US" sz="2000" u="none" cap="none" strike="noStrike">
                <a:solidFill>
                  <a:srgbClr val="FFFFFF"/>
                </a:solidFill>
                <a:latin typeface="Montserrat"/>
                <a:ea typeface="Montserrat"/>
                <a:cs typeface="Montserrat"/>
                <a:sym typeface="Montserrat"/>
              </a:rPr>
              <a:t> al </a:t>
            </a:r>
            <a:r>
              <a:rPr b="0" i="0" lang="en-US" sz="2000" u="none" cap="none" strike="noStrike">
                <a:solidFill>
                  <a:srgbClr val="67D3CD"/>
                </a:solidFill>
                <a:latin typeface="Montserrat"/>
                <a:ea typeface="Montserrat"/>
                <a:cs typeface="Montserrat"/>
                <a:sym typeface="Montserrat"/>
              </a:rPr>
              <a:t>estado listo</a:t>
            </a:r>
            <a:r>
              <a:rPr b="0" i="0" lang="en-US" sz="2000" u="none" cap="none" strike="noStrike">
                <a:solidFill>
                  <a:srgbClr val="FFFFFF"/>
                </a:solidFill>
                <a:latin typeface="Montserrat"/>
                <a:ea typeface="Montserrat"/>
                <a:cs typeface="Montserrat"/>
                <a:sym typeface="Montserrat"/>
              </a:rPr>
              <a:t> o del estado </a:t>
            </a:r>
            <a:r>
              <a:rPr b="0" i="0" lang="en-US" sz="2000" u="none" cap="none" strike="noStrike">
                <a:solidFill>
                  <a:srgbClr val="67D3CD"/>
                </a:solidFill>
                <a:latin typeface="Montserrat"/>
                <a:ea typeface="Montserrat"/>
                <a:cs typeface="Montserrat"/>
                <a:sym typeface="Montserrat"/>
              </a:rPr>
              <a:t>en espera</a:t>
            </a:r>
            <a:r>
              <a:rPr b="0" i="0" lang="en-US" sz="2000" u="none" cap="none" strike="noStrike">
                <a:solidFill>
                  <a:srgbClr val="FFFFFF"/>
                </a:solidFill>
                <a:latin typeface="Montserrat"/>
                <a:ea typeface="Montserrat"/>
                <a:cs typeface="Montserrat"/>
                <a:sym typeface="Montserrat"/>
              </a:rPr>
              <a:t> al </a:t>
            </a:r>
            <a:r>
              <a:rPr b="0" i="0" lang="en-US" sz="2000" u="none" cap="none" strike="noStrike">
                <a:solidFill>
                  <a:srgbClr val="67D3CD"/>
                </a:solidFill>
                <a:latin typeface="Montserrat"/>
                <a:ea typeface="Montserrat"/>
                <a:cs typeface="Montserrat"/>
                <a:sym typeface="Montserrat"/>
              </a:rPr>
              <a:t>estado listo</a:t>
            </a:r>
            <a:r>
              <a:rPr b="0" i="0" lang="en-US" sz="2000" u="none" cap="none" strike="noStrike">
                <a:solidFill>
                  <a:srgbClr val="FFFFFF"/>
                </a:solidFill>
                <a:latin typeface="Montserrat"/>
                <a:ea typeface="Montserrat"/>
                <a:cs typeface="Montserrat"/>
                <a:sym typeface="Montserrat"/>
              </a:rPr>
              <a:t> durante la asignación de recursos. Este cambio ocurre porque la CPU puede dar prioridad a otros procesos y sustituir el proceso actualmente activo por el proceso de mayor prioridad.</a:t>
            </a:r>
            <a:endParaRPr/>
          </a:p>
        </p:txBody>
      </p:sp>
      <p:sp>
        <p:nvSpPr>
          <p:cNvPr id="220" name="Google Shape;220;p6"/>
          <p:cNvSpPr txBox="1"/>
          <p:nvPr/>
        </p:nvSpPr>
        <p:spPr>
          <a:xfrm>
            <a:off x="3349881" y="5145795"/>
            <a:ext cx="3750945"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FFFFFF"/>
                </a:solidFill>
                <a:latin typeface="Montserrat"/>
                <a:ea typeface="Montserrat"/>
                <a:cs typeface="Montserrat"/>
                <a:sym typeface="Montserrat"/>
              </a:rPr>
              <a:t>PREVENTIVO</a:t>
            </a:r>
            <a:endParaRPr/>
          </a:p>
        </p:txBody>
      </p:sp>
      <p:sp>
        <p:nvSpPr>
          <p:cNvPr id="221" name="Google Shape;221;p6"/>
          <p:cNvSpPr txBox="1"/>
          <p:nvPr/>
        </p:nvSpPr>
        <p:spPr>
          <a:xfrm>
            <a:off x="2207284" y="1153921"/>
            <a:ext cx="13483822" cy="1527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000" u="none" cap="none" strike="noStrike">
                <a:solidFill>
                  <a:srgbClr val="FFFFFF"/>
                </a:solidFill>
                <a:latin typeface="Arial"/>
                <a:ea typeface="Arial"/>
                <a:cs typeface="Arial"/>
                <a:sym typeface="Arial"/>
              </a:rPr>
              <a:t>CATEGORÍAS DE PLANIFICACIÓN DE PROCESOS</a:t>
            </a:r>
            <a:endParaRPr/>
          </a:p>
        </p:txBody>
      </p:sp>
      <p:sp>
        <p:nvSpPr>
          <p:cNvPr id="222" name="Google Shape;222;p6"/>
          <p:cNvSpPr txBox="1"/>
          <p:nvPr/>
        </p:nvSpPr>
        <p:spPr>
          <a:xfrm>
            <a:off x="9916504" y="5806437"/>
            <a:ext cx="6292286" cy="258445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2000" u="none" cap="none" strike="noStrike">
                <a:solidFill>
                  <a:srgbClr val="311F4D"/>
                </a:solidFill>
                <a:latin typeface="Montserrat"/>
                <a:ea typeface="Montserrat"/>
                <a:cs typeface="Montserrat"/>
                <a:sym typeface="Montserrat"/>
              </a:rPr>
              <a:t>Los recursos de un proceso no se pueden tomar antes de que este proceso haya terminado de ejecutarse. </a:t>
            </a:r>
            <a:endParaRPr/>
          </a:p>
          <a:p>
            <a:pPr indent="0" lvl="0" marL="0" marR="0" rtl="0" algn="ctr">
              <a:lnSpc>
                <a:spcPct val="130000"/>
              </a:lnSpc>
              <a:spcBef>
                <a:spcPts val="0"/>
              </a:spcBef>
              <a:spcAft>
                <a:spcPts val="0"/>
              </a:spcAft>
              <a:buNone/>
            </a:pPr>
            <a:r>
              <a:t/>
            </a:r>
            <a:endParaRPr b="0" i="0" sz="2000" u="none" cap="none" strike="noStrike">
              <a:solidFill>
                <a:srgbClr val="311F4D"/>
              </a:solidFill>
              <a:latin typeface="Montserrat"/>
              <a:ea typeface="Montserrat"/>
              <a:cs typeface="Montserrat"/>
              <a:sym typeface="Montserrat"/>
            </a:endParaRPr>
          </a:p>
          <a:p>
            <a:pPr indent="0" lvl="0" marL="0" marR="0" rtl="0" algn="ctr">
              <a:lnSpc>
                <a:spcPct val="130000"/>
              </a:lnSpc>
              <a:spcBef>
                <a:spcPts val="0"/>
              </a:spcBef>
              <a:spcAft>
                <a:spcPts val="0"/>
              </a:spcAft>
              <a:buNone/>
            </a:pPr>
            <a:r>
              <a:rPr b="0" i="0" lang="en-US" sz="2000" u="none" cap="none" strike="noStrike">
                <a:solidFill>
                  <a:srgbClr val="311F4D"/>
                </a:solidFill>
                <a:latin typeface="Montserrat"/>
                <a:ea typeface="Montserrat"/>
                <a:cs typeface="Montserrat"/>
                <a:sym typeface="Montserrat"/>
              </a:rPr>
              <a:t>Cuando un proceso </a:t>
            </a:r>
            <a:r>
              <a:rPr b="0" i="0" lang="en-US" sz="2000" u="none" cap="none" strike="noStrike">
                <a:solidFill>
                  <a:srgbClr val="67D3CD"/>
                </a:solidFill>
                <a:latin typeface="Montserrat"/>
                <a:ea typeface="Montserrat"/>
                <a:cs typeface="Montserrat"/>
                <a:sym typeface="Montserrat"/>
              </a:rPr>
              <a:t>en ejecución</a:t>
            </a:r>
            <a:r>
              <a:rPr b="0" i="0" lang="en-US" sz="2000" u="none" cap="none" strike="noStrike">
                <a:solidFill>
                  <a:srgbClr val="311F4D"/>
                </a:solidFill>
                <a:latin typeface="Montserrat"/>
                <a:ea typeface="Montserrat"/>
                <a:cs typeface="Montserrat"/>
                <a:sym typeface="Montserrat"/>
              </a:rPr>
              <a:t> finaliza y pasa a un estado de </a:t>
            </a:r>
            <a:r>
              <a:rPr b="0" i="0" lang="en-US" sz="2000" u="none" cap="none" strike="noStrike">
                <a:solidFill>
                  <a:srgbClr val="67D3CD"/>
                </a:solidFill>
                <a:latin typeface="Montserrat"/>
                <a:ea typeface="Montserrat"/>
                <a:cs typeface="Montserrat"/>
                <a:sym typeface="Montserrat"/>
              </a:rPr>
              <a:t>espera</a:t>
            </a:r>
            <a:r>
              <a:rPr b="0" i="0" lang="en-US" sz="2000" u="none" cap="none" strike="noStrike">
                <a:solidFill>
                  <a:srgbClr val="311F4D"/>
                </a:solidFill>
                <a:latin typeface="Montserrat"/>
                <a:ea typeface="Montserrat"/>
                <a:cs typeface="Montserrat"/>
                <a:sym typeface="Montserrat"/>
              </a:rPr>
              <a:t>, los recursos se cambian.</a:t>
            </a:r>
            <a:endParaRPr/>
          </a:p>
          <a:p>
            <a:pPr indent="0" lvl="0" marL="0" marR="0" rtl="0" algn="ctr">
              <a:lnSpc>
                <a:spcPct val="130000"/>
              </a:lnSpc>
              <a:spcBef>
                <a:spcPts val="0"/>
              </a:spcBef>
              <a:spcAft>
                <a:spcPts val="0"/>
              </a:spcAft>
              <a:buNone/>
            </a:pPr>
            <a:r>
              <a:t/>
            </a:r>
            <a:endParaRPr b="0" i="0" sz="2000" u="none" cap="none" strike="noStrike">
              <a:solidFill>
                <a:srgbClr val="311F4D"/>
              </a:solidFill>
              <a:latin typeface="Montserrat"/>
              <a:ea typeface="Montserrat"/>
              <a:cs typeface="Montserrat"/>
              <a:sym typeface="Montserrat"/>
            </a:endParaRPr>
          </a:p>
        </p:txBody>
      </p:sp>
      <p:sp>
        <p:nvSpPr>
          <p:cNvPr id="223" name="Google Shape;223;p6"/>
          <p:cNvSpPr txBox="1"/>
          <p:nvPr/>
        </p:nvSpPr>
        <p:spPr>
          <a:xfrm>
            <a:off x="11187174" y="5145795"/>
            <a:ext cx="3750945"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None/>
            </a:pPr>
            <a:r>
              <a:rPr b="1" i="0" lang="en-US" sz="1979" u="none" cap="none" strike="noStrike">
                <a:solidFill>
                  <a:srgbClr val="311F4D"/>
                </a:solidFill>
                <a:latin typeface="Montserrat"/>
                <a:ea typeface="Montserrat"/>
                <a:cs typeface="Montserrat"/>
                <a:sym typeface="Montserrat"/>
              </a:rPr>
              <a:t>EXCLUSIÓN MUTUA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27" name="Shape 227"/>
        <p:cNvGrpSpPr/>
        <p:nvPr/>
      </p:nvGrpSpPr>
      <p:grpSpPr>
        <a:xfrm>
          <a:off x="0" y="0"/>
          <a:ext cx="0" cy="0"/>
          <a:chOff x="0" y="0"/>
          <a:chExt cx="0" cy="0"/>
        </a:xfrm>
      </p:grpSpPr>
      <p:grpSp>
        <p:nvGrpSpPr>
          <p:cNvPr id="228" name="Google Shape;228;p7"/>
          <p:cNvGrpSpPr/>
          <p:nvPr/>
        </p:nvGrpSpPr>
        <p:grpSpPr>
          <a:xfrm>
            <a:off x="7812901" y="572925"/>
            <a:ext cx="9394643" cy="9052052"/>
            <a:chOff x="0" y="-19050"/>
            <a:chExt cx="2474293" cy="2152739"/>
          </a:xfrm>
        </p:grpSpPr>
        <p:sp>
          <p:nvSpPr>
            <p:cNvPr id="229" name="Google Shape;229;p7"/>
            <p:cNvSpPr/>
            <p:nvPr/>
          </p:nvSpPr>
          <p:spPr>
            <a:xfrm>
              <a:off x="0" y="0"/>
              <a:ext cx="2474293" cy="2133689"/>
            </a:xfrm>
            <a:custGeom>
              <a:rect b="b" l="l" r="r" t="t"/>
              <a:pathLst>
                <a:path extrusionOk="0" h="2133689" w="2474293">
                  <a:moveTo>
                    <a:pt x="42028" y="0"/>
                  </a:moveTo>
                  <a:lnTo>
                    <a:pt x="2432265" y="0"/>
                  </a:lnTo>
                  <a:cubicBezTo>
                    <a:pt x="2443412" y="0"/>
                    <a:pt x="2454102" y="4428"/>
                    <a:pt x="2461984" y="12310"/>
                  </a:cubicBezTo>
                  <a:cubicBezTo>
                    <a:pt x="2469865" y="20192"/>
                    <a:pt x="2474293" y="30882"/>
                    <a:pt x="2474293" y="42028"/>
                  </a:cubicBezTo>
                  <a:lnTo>
                    <a:pt x="2474293" y="2091661"/>
                  </a:lnTo>
                  <a:cubicBezTo>
                    <a:pt x="2474293" y="2114872"/>
                    <a:pt x="2455477" y="2133689"/>
                    <a:pt x="2432265" y="2133689"/>
                  </a:cubicBezTo>
                  <a:lnTo>
                    <a:pt x="42028" y="2133689"/>
                  </a:lnTo>
                  <a:cubicBezTo>
                    <a:pt x="30882" y="2133689"/>
                    <a:pt x="20192" y="2129261"/>
                    <a:pt x="12310" y="2121379"/>
                  </a:cubicBezTo>
                  <a:cubicBezTo>
                    <a:pt x="4428" y="2113498"/>
                    <a:pt x="0" y="2102807"/>
                    <a:pt x="0" y="2091661"/>
                  </a:cubicBezTo>
                  <a:lnTo>
                    <a:pt x="0" y="42028"/>
                  </a:lnTo>
                  <a:cubicBezTo>
                    <a:pt x="0" y="30882"/>
                    <a:pt x="4428" y="20192"/>
                    <a:pt x="12310" y="12310"/>
                  </a:cubicBezTo>
                  <a:cubicBezTo>
                    <a:pt x="20192" y="4428"/>
                    <a:pt x="30882" y="0"/>
                    <a:pt x="4202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txBox="1"/>
            <p:nvPr/>
          </p:nvSpPr>
          <p:spPr>
            <a:xfrm>
              <a:off x="0" y="-19050"/>
              <a:ext cx="2474293" cy="215273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1" name="Google Shape;231;p7"/>
          <p:cNvGrpSpPr/>
          <p:nvPr/>
        </p:nvGrpSpPr>
        <p:grpSpPr>
          <a:xfrm>
            <a:off x="1080525" y="4057843"/>
            <a:ext cx="6544583" cy="5567100"/>
            <a:chOff x="0" y="-19050"/>
            <a:chExt cx="1356081" cy="1098654"/>
          </a:xfrm>
        </p:grpSpPr>
        <p:sp>
          <p:nvSpPr>
            <p:cNvPr id="232" name="Google Shape;232;p7"/>
            <p:cNvSpPr/>
            <p:nvPr/>
          </p:nvSpPr>
          <p:spPr>
            <a:xfrm>
              <a:off x="0" y="0"/>
              <a:ext cx="1356081" cy="1079604"/>
            </a:xfrm>
            <a:custGeom>
              <a:rect b="b" l="l" r="r" t="t"/>
              <a:pathLst>
                <a:path extrusionOk="0" h="1079604" w="1356081">
                  <a:moveTo>
                    <a:pt x="60331" y="0"/>
                  </a:moveTo>
                  <a:lnTo>
                    <a:pt x="1295750" y="0"/>
                  </a:lnTo>
                  <a:cubicBezTo>
                    <a:pt x="1311751" y="0"/>
                    <a:pt x="1327096" y="6356"/>
                    <a:pt x="1338410" y="17671"/>
                  </a:cubicBezTo>
                  <a:cubicBezTo>
                    <a:pt x="1349725" y="28985"/>
                    <a:pt x="1356081" y="44330"/>
                    <a:pt x="1356081" y="60331"/>
                  </a:cubicBezTo>
                  <a:lnTo>
                    <a:pt x="1356081" y="1019273"/>
                  </a:lnTo>
                  <a:cubicBezTo>
                    <a:pt x="1356081" y="1035273"/>
                    <a:pt x="1349725" y="1050619"/>
                    <a:pt x="1338410" y="1061933"/>
                  </a:cubicBezTo>
                  <a:cubicBezTo>
                    <a:pt x="1327096" y="1073247"/>
                    <a:pt x="1311751" y="1079604"/>
                    <a:pt x="1295750" y="1079604"/>
                  </a:cubicBezTo>
                  <a:lnTo>
                    <a:pt x="60331" y="1079604"/>
                  </a:lnTo>
                  <a:cubicBezTo>
                    <a:pt x="44330" y="1079604"/>
                    <a:pt x="28985" y="1073247"/>
                    <a:pt x="17671" y="1061933"/>
                  </a:cubicBezTo>
                  <a:cubicBezTo>
                    <a:pt x="6356" y="1050619"/>
                    <a:pt x="0" y="1035273"/>
                    <a:pt x="0" y="1019273"/>
                  </a:cubicBezTo>
                  <a:lnTo>
                    <a:pt x="0" y="60331"/>
                  </a:lnTo>
                  <a:cubicBezTo>
                    <a:pt x="0" y="44330"/>
                    <a:pt x="6356" y="28985"/>
                    <a:pt x="17671" y="17671"/>
                  </a:cubicBezTo>
                  <a:cubicBezTo>
                    <a:pt x="28985" y="6356"/>
                    <a:pt x="44330" y="0"/>
                    <a:pt x="6033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txBox="1"/>
            <p:nvPr/>
          </p:nvSpPr>
          <p:spPr>
            <a:xfrm>
              <a:off x="0" y="-19050"/>
              <a:ext cx="1356081" cy="109865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4" name="Google Shape;234;p7"/>
          <p:cNvGrpSpPr/>
          <p:nvPr/>
        </p:nvGrpSpPr>
        <p:grpSpPr>
          <a:xfrm>
            <a:off x="1459626" y="4356229"/>
            <a:ext cx="5786332" cy="4373726"/>
            <a:chOff x="0" y="-19050"/>
            <a:chExt cx="1198977" cy="906273"/>
          </a:xfrm>
        </p:grpSpPr>
        <p:sp>
          <p:nvSpPr>
            <p:cNvPr id="235" name="Google Shape;235;p7"/>
            <p:cNvSpPr/>
            <p:nvPr/>
          </p:nvSpPr>
          <p:spPr>
            <a:xfrm>
              <a:off x="0" y="0"/>
              <a:ext cx="1198977" cy="887223"/>
            </a:xfrm>
            <a:custGeom>
              <a:rect b="b" l="l" r="r" t="t"/>
              <a:pathLst>
                <a:path extrusionOk="0" h="887223" w="1198977">
                  <a:moveTo>
                    <a:pt x="68236" y="0"/>
                  </a:moveTo>
                  <a:lnTo>
                    <a:pt x="1130740" y="0"/>
                  </a:lnTo>
                  <a:cubicBezTo>
                    <a:pt x="1148838" y="0"/>
                    <a:pt x="1166194" y="7189"/>
                    <a:pt x="1178991" y="19986"/>
                  </a:cubicBezTo>
                  <a:cubicBezTo>
                    <a:pt x="1191788" y="32783"/>
                    <a:pt x="1198977" y="50139"/>
                    <a:pt x="1198977" y="68236"/>
                  </a:cubicBezTo>
                  <a:lnTo>
                    <a:pt x="1198977" y="818987"/>
                  </a:lnTo>
                  <a:cubicBezTo>
                    <a:pt x="1198977" y="837084"/>
                    <a:pt x="1191788" y="854440"/>
                    <a:pt x="1178991" y="867237"/>
                  </a:cubicBezTo>
                  <a:cubicBezTo>
                    <a:pt x="1166194" y="880034"/>
                    <a:pt x="1148838" y="887223"/>
                    <a:pt x="1130740" y="887223"/>
                  </a:cubicBezTo>
                  <a:lnTo>
                    <a:pt x="68236" y="887223"/>
                  </a:lnTo>
                  <a:cubicBezTo>
                    <a:pt x="50139" y="887223"/>
                    <a:pt x="32783" y="880034"/>
                    <a:pt x="19986" y="867237"/>
                  </a:cubicBezTo>
                  <a:cubicBezTo>
                    <a:pt x="7189" y="854440"/>
                    <a:pt x="0" y="837084"/>
                    <a:pt x="0" y="818987"/>
                  </a:cubicBezTo>
                  <a:lnTo>
                    <a:pt x="0" y="68236"/>
                  </a:lnTo>
                  <a:cubicBezTo>
                    <a:pt x="0" y="50139"/>
                    <a:pt x="7189" y="32783"/>
                    <a:pt x="19986" y="19986"/>
                  </a:cubicBezTo>
                  <a:cubicBezTo>
                    <a:pt x="32783" y="7189"/>
                    <a:pt x="50139" y="0"/>
                    <a:pt x="68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txBox="1"/>
            <p:nvPr/>
          </p:nvSpPr>
          <p:spPr>
            <a:xfrm>
              <a:off x="0" y="-19050"/>
              <a:ext cx="1198977" cy="90627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7" name="Google Shape;237;p7"/>
          <p:cNvSpPr txBox="1"/>
          <p:nvPr/>
        </p:nvSpPr>
        <p:spPr>
          <a:xfrm>
            <a:off x="1389879" y="1797162"/>
            <a:ext cx="5925826" cy="1660017"/>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None/>
            </a:pPr>
            <a:r>
              <a:rPr b="0" i="0" lang="en-US" sz="5400" u="none" cap="none" strike="noStrike">
                <a:solidFill>
                  <a:srgbClr val="FFFFFF"/>
                </a:solidFill>
                <a:latin typeface="Arial"/>
                <a:ea typeface="Arial"/>
                <a:cs typeface="Arial"/>
                <a:sym typeface="Arial"/>
              </a:rPr>
              <a:t>PLANIFICADOR A LARGO PLAZO</a:t>
            </a:r>
            <a:endParaRPr/>
          </a:p>
        </p:txBody>
      </p:sp>
      <p:sp>
        <p:nvSpPr>
          <p:cNvPr id="238" name="Google Shape;238;p7"/>
          <p:cNvSpPr txBox="1"/>
          <p:nvPr/>
        </p:nvSpPr>
        <p:spPr>
          <a:xfrm>
            <a:off x="8276575" y="993050"/>
            <a:ext cx="8406300" cy="838620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lang="en-US" sz="2499">
                <a:solidFill>
                  <a:srgbClr val="FFFFFF"/>
                </a:solidFill>
                <a:latin typeface="Montserrat"/>
                <a:ea typeface="Montserrat"/>
                <a:cs typeface="Montserrat"/>
                <a:sym typeface="Montserrat"/>
              </a:rPr>
              <a:t>También</a:t>
            </a:r>
            <a:r>
              <a:rPr b="0" i="0" lang="en-US" sz="2499" u="none" cap="none" strike="noStrike">
                <a:solidFill>
                  <a:srgbClr val="FFFFFF"/>
                </a:solidFill>
                <a:latin typeface="Montserrat"/>
                <a:ea typeface="Montserrat"/>
                <a:cs typeface="Montserrat"/>
                <a:sym typeface="Montserrat"/>
              </a:rPr>
              <a:t> llamado planificador de trabajos (job scheduler) este planificador selecciona procesos del pool (o de la memoria secundaria) y luego los mantiene en la </a:t>
            </a:r>
            <a:r>
              <a:rPr b="0" i="0" lang="en-US" sz="2499" u="none" cap="none" strike="noStrike">
                <a:solidFill>
                  <a:srgbClr val="67D3CD"/>
                </a:solidFill>
                <a:latin typeface="Montserrat"/>
                <a:ea typeface="Montserrat"/>
                <a:cs typeface="Montserrat"/>
                <a:sym typeface="Montserrat"/>
              </a:rPr>
              <a:t>cola de listos (ready queue)</a:t>
            </a:r>
            <a:r>
              <a:rPr b="0" i="0" lang="en-US" sz="2499" u="none" cap="none" strike="noStrike">
                <a:solidFill>
                  <a:srgbClr val="FFFFFF"/>
                </a:solidFill>
                <a:latin typeface="Montserrat"/>
                <a:ea typeface="Montserrat"/>
                <a:cs typeface="Montserrat"/>
                <a:sym typeface="Montserrat"/>
              </a:rPr>
              <a:t> de la memoria primaria.</a:t>
            </a:r>
            <a:endParaRPr/>
          </a:p>
          <a:p>
            <a:pPr indent="0" lvl="0" marL="0" marR="0" rtl="0" algn="l">
              <a:lnSpc>
                <a:spcPct val="130011"/>
              </a:lnSpc>
              <a:spcBef>
                <a:spcPts val="0"/>
              </a:spcBef>
              <a:spcAft>
                <a:spcPts val="0"/>
              </a:spcAft>
              <a:buNone/>
            </a:pPr>
            <a:r>
              <a:t/>
            </a:r>
            <a:endParaRPr b="0" i="0" sz="24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None/>
            </a:pPr>
            <a:r>
              <a:rPr b="0" i="0" lang="en-US" sz="2499" u="none" cap="none" strike="noStrike">
                <a:solidFill>
                  <a:srgbClr val="FFFFFF"/>
                </a:solidFill>
                <a:latin typeface="Montserrat"/>
                <a:ea typeface="Montserrat"/>
                <a:cs typeface="Montserrat"/>
                <a:sym typeface="Montserrat"/>
              </a:rPr>
              <a:t>El objetivo del planificador a largo plazo es seleccionar la mejor combinación de procesos vinculados a E/S y CPU del conjunto de trabajos.</a:t>
            </a:r>
            <a:endParaRPr/>
          </a:p>
          <a:p>
            <a:pPr indent="0" lvl="0" marL="0" marR="0" rtl="0" algn="l">
              <a:lnSpc>
                <a:spcPct val="130011"/>
              </a:lnSpc>
              <a:spcBef>
                <a:spcPts val="0"/>
              </a:spcBef>
              <a:spcAft>
                <a:spcPts val="0"/>
              </a:spcAft>
              <a:buNone/>
            </a:pPr>
            <a:r>
              <a:t/>
            </a:r>
            <a:endParaRPr b="0" i="0" sz="24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None/>
            </a:pPr>
            <a:r>
              <a:rPr b="0" i="0" lang="en-US" sz="2499" u="none" cap="none" strike="noStrike">
                <a:solidFill>
                  <a:srgbClr val="FFFFFF"/>
                </a:solidFill>
                <a:latin typeface="Montserrat"/>
                <a:ea typeface="Montserrat"/>
                <a:cs typeface="Montserrat"/>
                <a:sym typeface="Montserrat"/>
              </a:rPr>
              <a:t>Si el planificador de trabajos selecciona más procesos vinculados a E/S, todos los trabajos pueden bloquearse, la CPU estará inactiva la mayor parte del tiempo y, como resultado, se reducirá la multitarea. Por lo tanto, el trabajo del planificador a largo plazo es crucial y podría tener un impacto a largo plazo en el sistema.</a:t>
            </a:r>
            <a:endParaRPr/>
          </a:p>
        </p:txBody>
      </p:sp>
      <p:sp>
        <p:nvSpPr>
          <p:cNvPr id="239" name="Google Shape;239;p7"/>
          <p:cNvSpPr/>
          <p:nvPr/>
        </p:nvSpPr>
        <p:spPr>
          <a:xfrm>
            <a:off x="1519287" y="4669361"/>
            <a:ext cx="5667010" cy="3839399"/>
          </a:xfrm>
          <a:custGeom>
            <a:rect b="b" l="l" r="r" t="t"/>
            <a:pathLst>
              <a:path extrusionOk="0" h="3839399" w="5667010">
                <a:moveTo>
                  <a:pt x="0" y="0"/>
                </a:moveTo>
                <a:lnTo>
                  <a:pt x="5667010" y="0"/>
                </a:lnTo>
                <a:lnTo>
                  <a:pt x="5667010" y="3839399"/>
                </a:lnTo>
                <a:lnTo>
                  <a:pt x="0" y="3839399"/>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43" name="Shape 243"/>
        <p:cNvGrpSpPr/>
        <p:nvPr/>
      </p:nvGrpSpPr>
      <p:grpSpPr>
        <a:xfrm>
          <a:off x="0" y="0"/>
          <a:ext cx="0" cy="0"/>
          <a:chOff x="0" y="0"/>
          <a:chExt cx="0" cy="0"/>
        </a:xfrm>
      </p:grpSpPr>
      <p:grpSp>
        <p:nvGrpSpPr>
          <p:cNvPr id="244" name="Google Shape;244;p8"/>
          <p:cNvGrpSpPr/>
          <p:nvPr/>
        </p:nvGrpSpPr>
        <p:grpSpPr>
          <a:xfrm>
            <a:off x="1028700" y="1323220"/>
            <a:ext cx="8253262" cy="7568231"/>
            <a:chOff x="0" y="-19050"/>
            <a:chExt cx="2173699" cy="1993279"/>
          </a:xfrm>
        </p:grpSpPr>
        <p:sp>
          <p:nvSpPr>
            <p:cNvPr id="245" name="Google Shape;245;p8"/>
            <p:cNvSpPr/>
            <p:nvPr/>
          </p:nvSpPr>
          <p:spPr>
            <a:xfrm>
              <a:off x="0" y="0"/>
              <a:ext cx="2173699" cy="1974229"/>
            </a:xfrm>
            <a:custGeom>
              <a:rect b="b" l="l" r="r" t="t"/>
              <a:pathLst>
                <a:path extrusionOk="0" h="1974229" w="2173699">
                  <a:moveTo>
                    <a:pt x="47840" y="0"/>
                  </a:moveTo>
                  <a:lnTo>
                    <a:pt x="2125858" y="0"/>
                  </a:lnTo>
                  <a:cubicBezTo>
                    <a:pt x="2138547" y="0"/>
                    <a:pt x="2150715" y="5040"/>
                    <a:pt x="2159687" y="14012"/>
                  </a:cubicBezTo>
                  <a:cubicBezTo>
                    <a:pt x="2168659" y="22984"/>
                    <a:pt x="2173699" y="35152"/>
                    <a:pt x="2173699" y="47840"/>
                  </a:cubicBezTo>
                  <a:lnTo>
                    <a:pt x="2173699" y="1926389"/>
                  </a:lnTo>
                  <a:cubicBezTo>
                    <a:pt x="2173699" y="1939077"/>
                    <a:pt x="2168659" y="1951245"/>
                    <a:pt x="2159687" y="1960217"/>
                  </a:cubicBezTo>
                  <a:cubicBezTo>
                    <a:pt x="2150715" y="1969189"/>
                    <a:pt x="2138547" y="1974229"/>
                    <a:pt x="2125858" y="1974229"/>
                  </a:cubicBezTo>
                  <a:lnTo>
                    <a:pt x="47840" y="1974229"/>
                  </a:lnTo>
                  <a:cubicBezTo>
                    <a:pt x="35152" y="1974229"/>
                    <a:pt x="22984" y="1969189"/>
                    <a:pt x="14012" y="1960217"/>
                  </a:cubicBezTo>
                  <a:cubicBezTo>
                    <a:pt x="5040" y="1951245"/>
                    <a:pt x="0" y="1939077"/>
                    <a:pt x="0" y="1926389"/>
                  </a:cubicBezTo>
                  <a:lnTo>
                    <a:pt x="0" y="47840"/>
                  </a:lnTo>
                  <a:cubicBezTo>
                    <a:pt x="0" y="35152"/>
                    <a:pt x="5040" y="22984"/>
                    <a:pt x="14012" y="14012"/>
                  </a:cubicBezTo>
                  <a:cubicBezTo>
                    <a:pt x="22984" y="5040"/>
                    <a:pt x="35152" y="0"/>
                    <a:pt x="4784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txBox="1"/>
            <p:nvPr/>
          </p:nvSpPr>
          <p:spPr>
            <a:xfrm>
              <a:off x="0" y="-19050"/>
              <a:ext cx="2173699" cy="199327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7" name="Google Shape;247;p8"/>
          <p:cNvGrpSpPr/>
          <p:nvPr/>
        </p:nvGrpSpPr>
        <p:grpSpPr>
          <a:xfrm>
            <a:off x="9605145" y="4522084"/>
            <a:ext cx="7651798" cy="4369366"/>
            <a:chOff x="0" y="-19050"/>
            <a:chExt cx="1438065" cy="821171"/>
          </a:xfrm>
        </p:grpSpPr>
        <p:sp>
          <p:nvSpPr>
            <p:cNvPr id="248" name="Google Shape;248;p8"/>
            <p:cNvSpPr/>
            <p:nvPr/>
          </p:nvSpPr>
          <p:spPr>
            <a:xfrm>
              <a:off x="0" y="0"/>
              <a:ext cx="1438065" cy="802121"/>
            </a:xfrm>
            <a:custGeom>
              <a:rect b="b" l="l" r="r" t="t"/>
              <a:pathLst>
                <a:path extrusionOk="0" h="802121" w="1438065">
                  <a:moveTo>
                    <a:pt x="51601" y="0"/>
                  </a:moveTo>
                  <a:lnTo>
                    <a:pt x="1386464" y="0"/>
                  </a:lnTo>
                  <a:cubicBezTo>
                    <a:pt x="1400149" y="0"/>
                    <a:pt x="1413274" y="5436"/>
                    <a:pt x="1422951" y="15113"/>
                  </a:cubicBezTo>
                  <a:cubicBezTo>
                    <a:pt x="1432628" y="24790"/>
                    <a:pt x="1438065" y="37915"/>
                    <a:pt x="1438065" y="51601"/>
                  </a:cubicBezTo>
                  <a:lnTo>
                    <a:pt x="1438065" y="750520"/>
                  </a:lnTo>
                  <a:cubicBezTo>
                    <a:pt x="1438065" y="779018"/>
                    <a:pt x="1414962" y="802121"/>
                    <a:pt x="1386464" y="802121"/>
                  </a:cubicBezTo>
                  <a:lnTo>
                    <a:pt x="51601" y="802121"/>
                  </a:lnTo>
                  <a:cubicBezTo>
                    <a:pt x="23102" y="802121"/>
                    <a:pt x="0" y="779018"/>
                    <a:pt x="0" y="750520"/>
                  </a:cubicBezTo>
                  <a:lnTo>
                    <a:pt x="0" y="51601"/>
                  </a:lnTo>
                  <a:cubicBezTo>
                    <a:pt x="0" y="23102"/>
                    <a:pt x="23102" y="0"/>
                    <a:pt x="5160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txBox="1"/>
            <p:nvPr/>
          </p:nvSpPr>
          <p:spPr>
            <a:xfrm>
              <a:off x="0" y="-19050"/>
              <a:ext cx="1438065" cy="8211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0" name="Google Shape;250;p8"/>
          <p:cNvSpPr/>
          <p:nvPr/>
        </p:nvSpPr>
        <p:spPr>
          <a:xfrm>
            <a:off x="9969388" y="5026620"/>
            <a:ext cx="6923313" cy="3461657"/>
          </a:xfrm>
          <a:custGeom>
            <a:rect b="b" l="l" r="r" t="t"/>
            <a:pathLst>
              <a:path extrusionOk="0" h="3461657" w="6923313">
                <a:moveTo>
                  <a:pt x="0" y="0"/>
                </a:moveTo>
                <a:lnTo>
                  <a:pt x="6923313" y="0"/>
                </a:lnTo>
                <a:lnTo>
                  <a:pt x="6923313" y="3461657"/>
                </a:lnTo>
                <a:lnTo>
                  <a:pt x="0" y="3461657"/>
                </a:lnTo>
                <a:lnTo>
                  <a:pt x="0" y="0"/>
                </a:lnTo>
                <a:close/>
              </a:path>
            </a:pathLst>
          </a:custGeom>
          <a:blipFill rotWithShape="1">
            <a:blip r:embed="rId3">
              <a:alphaModFix/>
            </a:blip>
            <a:stretch>
              <a:fillRect b="0" l="0" r="0" t="0"/>
            </a:stretch>
          </a:blipFill>
          <a:ln>
            <a:noFill/>
          </a:ln>
        </p:spPr>
      </p:sp>
      <p:sp>
        <p:nvSpPr>
          <p:cNvPr id="251" name="Google Shape;251;p8"/>
          <p:cNvSpPr txBox="1"/>
          <p:nvPr/>
        </p:nvSpPr>
        <p:spPr>
          <a:xfrm>
            <a:off x="10082983" y="2108740"/>
            <a:ext cx="6696124" cy="1830705"/>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None/>
            </a:pPr>
            <a:r>
              <a:rPr b="0" i="0" lang="en-US" sz="5999" u="none" cap="none" strike="noStrike">
                <a:solidFill>
                  <a:srgbClr val="FFFFFF"/>
                </a:solidFill>
                <a:latin typeface="Arial"/>
                <a:ea typeface="Arial"/>
                <a:cs typeface="Arial"/>
                <a:sym typeface="Arial"/>
              </a:rPr>
              <a:t>PLANIFICADOR A CORTO PLAZO</a:t>
            </a:r>
            <a:endParaRPr/>
          </a:p>
        </p:txBody>
      </p:sp>
      <p:sp>
        <p:nvSpPr>
          <p:cNvPr id="252" name="Google Shape;252;p8"/>
          <p:cNvSpPr txBox="1"/>
          <p:nvPr/>
        </p:nvSpPr>
        <p:spPr>
          <a:xfrm>
            <a:off x="1423908" y="1863725"/>
            <a:ext cx="7417194" cy="654050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499" u="none" cap="none" strike="noStrike">
                <a:solidFill>
                  <a:srgbClr val="FFFFFF"/>
                </a:solidFill>
                <a:latin typeface="Montserrat"/>
                <a:ea typeface="Montserrat"/>
                <a:cs typeface="Montserrat"/>
                <a:sym typeface="Montserrat"/>
              </a:rPr>
              <a:t>El </a:t>
            </a:r>
            <a:r>
              <a:rPr b="0" i="0" lang="en-US" sz="2499" u="none" cap="none" strike="noStrike">
                <a:solidFill>
                  <a:srgbClr val="67D3CD"/>
                </a:solidFill>
                <a:latin typeface="Montserrat"/>
                <a:ea typeface="Montserrat"/>
                <a:cs typeface="Montserrat"/>
                <a:sym typeface="Montserrat"/>
              </a:rPr>
              <a:t>planificador de CPU</a:t>
            </a:r>
            <a:r>
              <a:rPr b="0" i="0" lang="en-US" sz="2499" u="none" cap="none" strike="noStrike">
                <a:solidFill>
                  <a:srgbClr val="FFFFFF"/>
                </a:solidFill>
                <a:latin typeface="Montserrat"/>
                <a:ea typeface="Montserrat"/>
                <a:cs typeface="Montserrat"/>
                <a:sym typeface="Montserrat"/>
              </a:rPr>
              <a:t> es otro nombre para planificador a corto plazo. Elige un trabajo de la </a:t>
            </a:r>
            <a:r>
              <a:rPr b="0" i="0" lang="en-US" sz="2499" u="none" cap="none" strike="noStrike">
                <a:solidFill>
                  <a:srgbClr val="67D3CD"/>
                </a:solidFill>
                <a:latin typeface="Montserrat"/>
                <a:ea typeface="Montserrat"/>
                <a:cs typeface="Montserrat"/>
                <a:sym typeface="Montserrat"/>
              </a:rPr>
              <a:t>cola de listos (ready queue) </a:t>
            </a:r>
            <a:r>
              <a:rPr b="0" i="0" lang="en-US" sz="2499" u="none" cap="none" strike="noStrike">
                <a:solidFill>
                  <a:srgbClr val="FFFFFF"/>
                </a:solidFill>
                <a:latin typeface="Montserrat"/>
                <a:ea typeface="Montserrat"/>
                <a:cs typeface="Montserrat"/>
                <a:sym typeface="Montserrat"/>
              </a:rPr>
              <a:t>y luego lo envía a la CPU para su procesamiento.</a:t>
            </a:r>
            <a:endParaRPr/>
          </a:p>
          <a:p>
            <a:pPr indent="0" lvl="0" marL="0" marR="0" rtl="0" algn="l">
              <a:lnSpc>
                <a:spcPct val="130011"/>
              </a:lnSpc>
              <a:spcBef>
                <a:spcPts val="0"/>
              </a:spcBef>
              <a:spcAft>
                <a:spcPts val="0"/>
              </a:spcAft>
              <a:buNone/>
            </a:pPr>
            <a:r>
              <a:t/>
            </a:r>
            <a:endParaRPr b="0" i="0" sz="24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None/>
            </a:pPr>
            <a:r>
              <a:rPr b="0" i="0" lang="en-US" sz="2499" u="none" cap="none" strike="noStrike">
                <a:solidFill>
                  <a:srgbClr val="FFFFFF"/>
                </a:solidFill>
                <a:latin typeface="Montserrat"/>
                <a:ea typeface="Montserrat"/>
                <a:cs typeface="Montserrat"/>
                <a:sym typeface="Montserrat"/>
              </a:rPr>
              <a:t>La tarea del planificador a corto plazo es esencial en el sentido de que si elige un trabajo con un tiempo de ráfaga de CPU prolongado, todos los trabajos posteriores tendrán que esperar en la </a:t>
            </a:r>
            <a:r>
              <a:rPr b="0" i="0" lang="en-US" sz="2499" u="none" cap="none" strike="noStrike">
                <a:solidFill>
                  <a:srgbClr val="67D3CD"/>
                </a:solidFill>
                <a:latin typeface="Montserrat"/>
                <a:ea typeface="Montserrat"/>
                <a:cs typeface="Montserrat"/>
                <a:sym typeface="Montserrat"/>
              </a:rPr>
              <a:t>ready queue</a:t>
            </a:r>
            <a:r>
              <a:rPr b="0" i="0" lang="en-US" sz="2499" u="none" cap="none" strike="noStrike">
                <a:solidFill>
                  <a:srgbClr val="FFFFFF"/>
                </a:solidFill>
                <a:latin typeface="Montserrat"/>
                <a:ea typeface="Montserrat"/>
                <a:cs typeface="Montserrat"/>
                <a:sym typeface="Montserrat"/>
              </a:rPr>
              <a:t> durante un largo período. Esto se conoce como hambruna (starvation) y puede ocurrir si el planificador a corto plazo comete un error al seleccionar el trabajo.</a:t>
            </a:r>
            <a:endParaRPr/>
          </a:p>
          <a:p>
            <a:pPr indent="0" lvl="0" marL="0" marR="0" rtl="0" algn="l">
              <a:lnSpc>
                <a:spcPct val="130011"/>
              </a:lnSpc>
              <a:spcBef>
                <a:spcPts val="0"/>
              </a:spcBef>
              <a:spcAft>
                <a:spcPts val="0"/>
              </a:spcAft>
              <a:buNone/>
            </a:pPr>
            <a:r>
              <a:t/>
            </a:r>
            <a:endParaRPr b="0" i="0" sz="24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6" name="Shape 256"/>
        <p:cNvGrpSpPr/>
        <p:nvPr/>
      </p:nvGrpSpPr>
      <p:grpSpPr>
        <a:xfrm>
          <a:off x="0" y="0"/>
          <a:ext cx="0" cy="0"/>
          <a:chOff x="0" y="0"/>
          <a:chExt cx="0" cy="0"/>
        </a:xfrm>
      </p:grpSpPr>
      <p:sp>
        <p:nvSpPr>
          <p:cNvPr id="257" name="Google Shape;257;p9"/>
          <p:cNvSpPr/>
          <p:nvPr/>
        </p:nvSpPr>
        <p:spPr>
          <a:xfrm>
            <a:off x="-1127490" y="-490848"/>
            <a:ext cx="20542980" cy="16939399"/>
          </a:xfrm>
          <a:custGeom>
            <a:rect b="b" l="l" r="r" t="t"/>
            <a:pathLst>
              <a:path extrusionOk="0" h="16939399" w="20542980">
                <a:moveTo>
                  <a:pt x="0" y="0"/>
                </a:moveTo>
                <a:lnTo>
                  <a:pt x="20542980" y="0"/>
                </a:lnTo>
                <a:lnTo>
                  <a:pt x="20542980" y="16939399"/>
                </a:lnTo>
                <a:lnTo>
                  <a:pt x="0" y="16939399"/>
                </a:lnTo>
                <a:lnTo>
                  <a:pt x="0" y="0"/>
                </a:lnTo>
                <a:close/>
              </a:path>
            </a:pathLst>
          </a:custGeom>
          <a:blipFill rotWithShape="1">
            <a:blip r:embed="rId3">
              <a:alphaModFix/>
            </a:blip>
            <a:stretch>
              <a:fillRect b="0" l="0" r="0" t="0"/>
            </a:stretch>
          </a:blipFill>
          <a:ln>
            <a:noFill/>
          </a:ln>
        </p:spPr>
      </p:sp>
      <p:grpSp>
        <p:nvGrpSpPr>
          <p:cNvPr id="258" name="Google Shape;258;p9"/>
          <p:cNvGrpSpPr/>
          <p:nvPr/>
        </p:nvGrpSpPr>
        <p:grpSpPr>
          <a:xfrm>
            <a:off x="1294550" y="2610546"/>
            <a:ext cx="10514104" cy="6683425"/>
            <a:chOff x="0" y="-19050"/>
            <a:chExt cx="2770880" cy="1703695"/>
          </a:xfrm>
        </p:grpSpPr>
        <p:sp>
          <p:nvSpPr>
            <p:cNvPr id="259" name="Google Shape;259;p9"/>
            <p:cNvSpPr/>
            <p:nvPr/>
          </p:nvSpPr>
          <p:spPr>
            <a:xfrm>
              <a:off x="0" y="0"/>
              <a:ext cx="2770880" cy="1684645"/>
            </a:xfrm>
            <a:custGeom>
              <a:rect b="b" l="l" r="r" t="t"/>
              <a:pathLst>
                <a:path extrusionOk="0" h="1684645" w="2770880">
                  <a:moveTo>
                    <a:pt x="37530" y="0"/>
                  </a:moveTo>
                  <a:lnTo>
                    <a:pt x="2733351" y="0"/>
                  </a:lnTo>
                  <a:cubicBezTo>
                    <a:pt x="2743304" y="0"/>
                    <a:pt x="2752850" y="3954"/>
                    <a:pt x="2759888" y="10992"/>
                  </a:cubicBezTo>
                  <a:cubicBezTo>
                    <a:pt x="2766926" y="18030"/>
                    <a:pt x="2770880" y="27576"/>
                    <a:pt x="2770880" y="37530"/>
                  </a:cubicBezTo>
                  <a:lnTo>
                    <a:pt x="2770880" y="1647115"/>
                  </a:lnTo>
                  <a:cubicBezTo>
                    <a:pt x="2770880" y="1657069"/>
                    <a:pt x="2766926" y="1666615"/>
                    <a:pt x="2759888" y="1673653"/>
                  </a:cubicBezTo>
                  <a:cubicBezTo>
                    <a:pt x="2752850" y="1680691"/>
                    <a:pt x="2743304" y="1684645"/>
                    <a:pt x="2733351" y="1684645"/>
                  </a:cubicBezTo>
                  <a:lnTo>
                    <a:pt x="37530" y="1684645"/>
                  </a:lnTo>
                  <a:cubicBezTo>
                    <a:pt x="27576" y="1684645"/>
                    <a:pt x="18030" y="1680691"/>
                    <a:pt x="10992" y="1673653"/>
                  </a:cubicBezTo>
                  <a:cubicBezTo>
                    <a:pt x="3954" y="1666615"/>
                    <a:pt x="0" y="1657069"/>
                    <a:pt x="0" y="1647115"/>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txBox="1"/>
            <p:nvPr/>
          </p:nvSpPr>
          <p:spPr>
            <a:xfrm>
              <a:off x="0" y="-19050"/>
              <a:ext cx="2770880" cy="17036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61" name="Google Shape;261;p9"/>
          <p:cNvGrpSpPr/>
          <p:nvPr/>
        </p:nvGrpSpPr>
        <p:grpSpPr>
          <a:xfrm>
            <a:off x="12035731" y="2508350"/>
            <a:ext cx="4947945" cy="6785625"/>
            <a:chOff x="0" y="-19050"/>
            <a:chExt cx="1303978" cy="1729747"/>
          </a:xfrm>
        </p:grpSpPr>
        <p:sp>
          <p:nvSpPr>
            <p:cNvPr id="262" name="Google Shape;262;p9"/>
            <p:cNvSpPr/>
            <p:nvPr/>
          </p:nvSpPr>
          <p:spPr>
            <a:xfrm>
              <a:off x="0" y="0"/>
              <a:ext cx="1303978" cy="1710697"/>
            </a:xfrm>
            <a:custGeom>
              <a:rect b="b" l="l" r="r" t="t"/>
              <a:pathLst>
                <a:path extrusionOk="0" h="1710697" w="1303978">
                  <a:moveTo>
                    <a:pt x="79748" y="0"/>
                  </a:moveTo>
                  <a:lnTo>
                    <a:pt x="1224229" y="0"/>
                  </a:lnTo>
                  <a:cubicBezTo>
                    <a:pt x="1245380" y="0"/>
                    <a:pt x="1265664" y="8402"/>
                    <a:pt x="1280620" y="23358"/>
                  </a:cubicBezTo>
                  <a:cubicBezTo>
                    <a:pt x="1295576" y="38314"/>
                    <a:pt x="1303978" y="58598"/>
                    <a:pt x="1303978" y="79748"/>
                  </a:cubicBezTo>
                  <a:lnTo>
                    <a:pt x="1303978" y="1630948"/>
                  </a:lnTo>
                  <a:cubicBezTo>
                    <a:pt x="1303978" y="1652099"/>
                    <a:pt x="1295576" y="1672383"/>
                    <a:pt x="1280620" y="1687339"/>
                  </a:cubicBezTo>
                  <a:cubicBezTo>
                    <a:pt x="1265664" y="1702295"/>
                    <a:pt x="1245380" y="1710697"/>
                    <a:pt x="1224229" y="1710697"/>
                  </a:cubicBezTo>
                  <a:lnTo>
                    <a:pt x="79748" y="1710697"/>
                  </a:lnTo>
                  <a:cubicBezTo>
                    <a:pt x="58598" y="1710697"/>
                    <a:pt x="38314" y="1702295"/>
                    <a:pt x="23358" y="1687339"/>
                  </a:cubicBezTo>
                  <a:cubicBezTo>
                    <a:pt x="8402" y="1672383"/>
                    <a:pt x="0" y="1652099"/>
                    <a:pt x="0" y="1630948"/>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txBox="1"/>
            <p:nvPr/>
          </p:nvSpPr>
          <p:spPr>
            <a:xfrm>
              <a:off x="0" y="-19050"/>
              <a:ext cx="1303978" cy="172974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4" name="Google Shape;264;p9"/>
          <p:cNvSpPr/>
          <p:nvPr/>
        </p:nvSpPr>
        <p:spPr>
          <a:xfrm>
            <a:off x="12553116" y="3770934"/>
            <a:ext cx="3929634" cy="4114800"/>
          </a:xfrm>
          <a:custGeom>
            <a:rect b="b" l="l" r="r" t="t"/>
            <a:pathLst>
              <a:path extrusionOk="0" h="4114800" w="3929634">
                <a:moveTo>
                  <a:pt x="0" y="0"/>
                </a:moveTo>
                <a:lnTo>
                  <a:pt x="3929634" y="0"/>
                </a:lnTo>
                <a:lnTo>
                  <a:pt x="3929634" y="4114800"/>
                </a:lnTo>
                <a:lnTo>
                  <a:pt x="0" y="4114800"/>
                </a:lnTo>
                <a:lnTo>
                  <a:pt x="0" y="0"/>
                </a:lnTo>
                <a:close/>
              </a:path>
            </a:pathLst>
          </a:custGeom>
          <a:blipFill rotWithShape="1">
            <a:blip r:embed="rId4">
              <a:alphaModFix/>
            </a:blip>
            <a:stretch>
              <a:fillRect b="0" l="0" r="0" t="0"/>
            </a:stretch>
          </a:blipFill>
          <a:ln>
            <a:noFill/>
          </a:ln>
        </p:spPr>
      </p:sp>
      <p:sp>
        <p:nvSpPr>
          <p:cNvPr id="265" name="Google Shape;265;p9"/>
          <p:cNvSpPr txBox="1"/>
          <p:nvPr/>
        </p:nvSpPr>
        <p:spPr>
          <a:xfrm>
            <a:off x="1697363" y="3089189"/>
            <a:ext cx="9532441" cy="555815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599" u="none" cap="none" strike="noStrike">
                <a:solidFill>
                  <a:srgbClr val="FFFFFF"/>
                </a:solidFill>
                <a:latin typeface="Montserrat"/>
                <a:ea typeface="Montserrat"/>
                <a:cs typeface="Montserrat"/>
                <a:sym typeface="Montserrat"/>
              </a:rPr>
              <a:t>Diferentes algoritmos de planificación de CPU tienen diferentes propiedades y la elección de un algoritmo particular puede favorecer una clase de procesos sobre otros. Al elegir qué algoritmo usar en una situación particular, debemos considerar las propiedades de los distintos algoritmos.</a:t>
            </a:r>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None/>
            </a:pPr>
            <a:r>
              <a:rPr b="0" i="0" lang="en-US" sz="2599" u="none" cap="none" strike="noStrike">
                <a:solidFill>
                  <a:srgbClr val="FFFFFF"/>
                </a:solidFill>
                <a:latin typeface="Montserrat"/>
                <a:ea typeface="Montserrat"/>
                <a:cs typeface="Montserrat"/>
                <a:sym typeface="Montserrat"/>
              </a:rPr>
              <a:t>Se han sugerido muchos criterios para comparar algoritmos de planificación de CPU. Las características que se utilizan para la comparación pueden marcar una diferencia sustancial a la hora de decidir qué algoritmo se considera mejor. Los criterios incluyen lo siguiente:</a:t>
            </a:r>
            <a:endParaRPr/>
          </a:p>
        </p:txBody>
      </p:sp>
      <p:sp>
        <p:nvSpPr>
          <p:cNvPr id="266" name="Google Shape;266;p9"/>
          <p:cNvSpPr txBox="1"/>
          <p:nvPr/>
        </p:nvSpPr>
        <p:spPr>
          <a:xfrm>
            <a:off x="1402758" y="1502275"/>
            <a:ext cx="15482485" cy="925703"/>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099" u="none" cap="none" strike="noStrike">
                <a:solidFill>
                  <a:srgbClr val="FFFFFF"/>
                </a:solidFill>
                <a:latin typeface="Arial"/>
                <a:ea typeface="Arial"/>
                <a:cs typeface="Arial"/>
                <a:sym typeface="Arial"/>
              </a:rPr>
              <a:t>CRITERIOS DE PLANIFICACIÓN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70" name="Shape 270"/>
        <p:cNvGrpSpPr/>
        <p:nvPr/>
      </p:nvGrpSpPr>
      <p:grpSpPr>
        <a:xfrm>
          <a:off x="0" y="0"/>
          <a:ext cx="0" cy="0"/>
          <a:chOff x="0" y="0"/>
          <a:chExt cx="0" cy="0"/>
        </a:xfrm>
      </p:grpSpPr>
      <p:grpSp>
        <p:nvGrpSpPr>
          <p:cNvPr id="271" name="Google Shape;271;p10"/>
          <p:cNvGrpSpPr/>
          <p:nvPr/>
        </p:nvGrpSpPr>
        <p:grpSpPr>
          <a:xfrm>
            <a:off x="1225661" y="1060493"/>
            <a:ext cx="7390943" cy="2384117"/>
            <a:chOff x="0" y="-19050"/>
            <a:chExt cx="1946586" cy="627916"/>
          </a:xfrm>
        </p:grpSpPr>
        <p:sp>
          <p:nvSpPr>
            <p:cNvPr id="272" name="Google Shape;272;p10"/>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4" name="Google Shape;274;p10"/>
          <p:cNvGrpSpPr/>
          <p:nvPr/>
        </p:nvGrpSpPr>
        <p:grpSpPr>
          <a:xfrm>
            <a:off x="1225661" y="3848055"/>
            <a:ext cx="7390943" cy="2384117"/>
            <a:chOff x="0" y="-19050"/>
            <a:chExt cx="1946586" cy="627916"/>
          </a:xfrm>
        </p:grpSpPr>
        <p:sp>
          <p:nvSpPr>
            <p:cNvPr id="275" name="Google Shape;275;p10"/>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7" name="Google Shape;277;p10"/>
          <p:cNvGrpSpPr/>
          <p:nvPr/>
        </p:nvGrpSpPr>
        <p:grpSpPr>
          <a:xfrm>
            <a:off x="10065319" y="1060493"/>
            <a:ext cx="7390943" cy="2384117"/>
            <a:chOff x="0" y="-19050"/>
            <a:chExt cx="1946586" cy="627916"/>
          </a:xfrm>
        </p:grpSpPr>
        <p:sp>
          <p:nvSpPr>
            <p:cNvPr id="278" name="Google Shape;278;p10"/>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0" name="Google Shape;280;p10"/>
          <p:cNvGrpSpPr/>
          <p:nvPr/>
        </p:nvGrpSpPr>
        <p:grpSpPr>
          <a:xfrm>
            <a:off x="10065319" y="3848055"/>
            <a:ext cx="7390943" cy="2384117"/>
            <a:chOff x="0" y="-19050"/>
            <a:chExt cx="1946586" cy="627916"/>
          </a:xfrm>
        </p:grpSpPr>
        <p:sp>
          <p:nvSpPr>
            <p:cNvPr id="281" name="Google Shape;281;p10"/>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3" name="Google Shape;283;p10"/>
          <p:cNvGrpSpPr/>
          <p:nvPr/>
        </p:nvGrpSpPr>
        <p:grpSpPr>
          <a:xfrm>
            <a:off x="5448529" y="6770060"/>
            <a:ext cx="7390943" cy="2384117"/>
            <a:chOff x="0" y="-19050"/>
            <a:chExt cx="1946586" cy="627916"/>
          </a:xfrm>
        </p:grpSpPr>
        <p:sp>
          <p:nvSpPr>
            <p:cNvPr id="284" name="Google Shape;284;p10"/>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6" name="Google Shape;286;p10"/>
          <p:cNvGrpSpPr/>
          <p:nvPr/>
        </p:nvGrpSpPr>
        <p:grpSpPr>
          <a:xfrm>
            <a:off x="448352" y="1477252"/>
            <a:ext cx="1554619" cy="1550598"/>
            <a:chOff x="0" y="-19050"/>
            <a:chExt cx="409447" cy="408388"/>
          </a:xfrm>
        </p:grpSpPr>
        <p:sp>
          <p:nvSpPr>
            <p:cNvPr id="287" name="Google Shape;287;p10"/>
            <p:cNvSpPr/>
            <p:nvPr/>
          </p:nvSpPr>
          <p:spPr>
            <a:xfrm>
              <a:off x="0" y="0"/>
              <a:ext cx="409447" cy="389338"/>
            </a:xfrm>
            <a:custGeom>
              <a:rect b="b" l="l" r="r" t="t"/>
              <a:pathLst>
                <a:path extrusionOk="0" h="389338" w="409447">
                  <a:moveTo>
                    <a:pt x="194669" y="0"/>
                  </a:moveTo>
                  <a:lnTo>
                    <a:pt x="214778" y="0"/>
                  </a:lnTo>
                  <a:cubicBezTo>
                    <a:pt x="266407" y="0"/>
                    <a:pt x="315922" y="20510"/>
                    <a:pt x="352430" y="57017"/>
                  </a:cubicBezTo>
                  <a:cubicBezTo>
                    <a:pt x="388937" y="93525"/>
                    <a:pt x="409447" y="143040"/>
                    <a:pt x="409447" y="194669"/>
                  </a:cubicBezTo>
                  <a:lnTo>
                    <a:pt x="409447" y="194669"/>
                  </a:lnTo>
                  <a:cubicBezTo>
                    <a:pt x="409447" y="302182"/>
                    <a:pt x="322291" y="389338"/>
                    <a:pt x="214778" y="389338"/>
                  </a:cubicBezTo>
                  <a:lnTo>
                    <a:pt x="194669" y="389338"/>
                  </a:lnTo>
                  <a:cubicBezTo>
                    <a:pt x="143040" y="389338"/>
                    <a:pt x="93525" y="368828"/>
                    <a:pt x="57017" y="332321"/>
                  </a:cubicBezTo>
                  <a:cubicBezTo>
                    <a:pt x="20510" y="295813"/>
                    <a:pt x="0" y="246299"/>
                    <a:pt x="0" y="194669"/>
                  </a:cubicBezTo>
                  <a:lnTo>
                    <a:pt x="0" y="194669"/>
                  </a:lnTo>
                  <a:cubicBezTo>
                    <a:pt x="0" y="143040"/>
                    <a:pt x="20510" y="93525"/>
                    <a:pt x="57017" y="57017"/>
                  </a:cubicBezTo>
                  <a:cubicBezTo>
                    <a:pt x="93525" y="20510"/>
                    <a:pt x="143040" y="0"/>
                    <a:pt x="194669"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txBox="1"/>
            <p:nvPr/>
          </p:nvSpPr>
          <p:spPr>
            <a:xfrm>
              <a:off x="0" y="-19050"/>
              <a:ext cx="409447" cy="40838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9" name="Google Shape;289;p10"/>
          <p:cNvSpPr/>
          <p:nvPr/>
        </p:nvSpPr>
        <p:spPr>
          <a:xfrm>
            <a:off x="542448" y="1894696"/>
            <a:ext cx="1233076" cy="768991"/>
          </a:xfrm>
          <a:custGeom>
            <a:rect b="b" l="l" r="r" t="t"/>
            <a:pathLst>
              <a:path extrusionOk="0" h="768991" w="1233076">
                <a:moveTo>
                  <a:pt x="0" y="0"/>
                </a:moveTo>
                <a:lnTo>
                  <a:pt x="1233076" y="0"/>
                </a:lnTo>
                <a:lnTo>
                  <a:pt x="1233076" y="768991"/>
                </a:lnTo>
                <a:lnTo>
                  <a:pt x="0" y="768991"/>
                </a:lnTo>
                <a:lnTo>
                  <a:pt x="0" y="0"/>
                </a:lnTo>
                <a:close/>
              </a:path>
            </a:pathLst>
          </a:custGeom>
          <a:blipFill rotWithShape="1">
            <a:blip r:embed="rId3">
              <a:alphaModFix/>
            </a:blip>
            <a:stretch>
              <a:fillRect b="0" l="0" r="0" t="0"/>
            </a:stretch>
          </a:blipFill>
          <a:ln>
            <a:noFill/>
          </a:ln>
        </p:spPr>
      </p:sp>
      <p:grpSp>
        <p:nvGrpSpPr>
          <p:cNvPr id="290" name="Google Shape;290;p10"/>
          <p:cNvGrpSpPr/>
          <p:nvPr/>
        </p:nvGrpSpPr>
        <p:grpSpPr>
          <a:xfrm>
            <a:off x="9288009" y="1467727"/>
            <a:ext cx="1554619" cy="1550598"/>
            <a:chOff x="0" y="-19050"/>
            <a:chExt cx="409447" cy="408388"/>
          </a:xfrm>
        </p:grpSpPr>
        <p:sp>
          <p:nvSpPr>
            <p:cNvPr id="291" name="Google Shape;291;p10"/>
            <p:cNvSpPr/>
            <p:nvPr/>
          </p:nvSpPr>
          <p:spPr>
            <a:xfrm>
              <a:off x="0" y="0"/>
              <a:ext cx="409447" cy="389338"/>
            </a:xfrm>
            <a:custGeom>
              <a:rect b="b" l="l" r="r" t="t"/>
              <a:pathLst>
                <a:path extrusionOk="0" h="389338" w="409447">
                  <a:moveTo>
                    <a:pt x="194669" y="0"/>
                  </a:moveTo>
                  <a:lnTo>
                    <a:pt x="214778" y="0"/>
                  </a:lnTo>
                  <a:cubicBezTo>
                    <a:pt x="266407" y="0"/>
                    <a:pt x="315922" y="20510"/>
                    <a:pt x="352430" y="57017"/>
                  </a:cubicBezTo>
                  <a:cubicBezTo>
                    <a:pt x="388937" y="93525"/>
                    <a:pt x="409447" y="143040"/>
                    <a:pt x="409447" y="194669"/>
                  </a:cubicBezTo>
                  <a:lnTo>
                    <a:pt x="409447" y="194669"/>
                  </a:lnTo>
                  <a:cubicBezTo>
                    <a:pt x="409447" y="302182"/>
                    <a:pt x="322291" y="389338"/>
                    <a:pt x="214778" y="389338"/>
                  </a:cubicBezTo>
                  <a:lnTo>
                    <a:pt x="194669" y="389338"/>
                  </a:lnTo>
                  <a:cubicBezTo>
                    <a:pt x="143040" y="389338"/>
                    <a:pt x="93525" y="368828"/>
                    <a:pt x="57017" y="332321"/>
                  </a:cubicBezTo>
                  <a:cubicBezTo>
                    <a:pt x="20510" y="295813"/>
                    <a:pt x="0" y="246299"/>
                    <a:pt x="0" y="194669"/>
                  </a:cubicBezTo>
                  <a:lnTo>
                    <a:pt x="0" y="194669"/>
                  </a:lnTo>
                  <a:cubicBezTo>
                    <a:pt x="0" y="143040"/>
                    <a:pt x="20510" y="93525"/>
                    <a:pt x="57017" y="57017"/>
                  </a:cubicBezTo>
                  <a:cubicBezTo>
                    <a:pt x="93525" y="20510"/>
                    <a:pt x="143040" y="0"/>
                    <a:pt x="194669"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
            <p:cNvSpPr txBox="1"/>
            <p:nvPr/>
          </p:nvSpPr>
          <p:spPr>
            <a:xfrm>
              <a:off x="0" y="-19050"/>
              <a:ext cx="409447" cy="40838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3" name="Google Shape;293;p10"/>
          <p:cNvSpPr/>
          <p:nvPr/>
        </p:nvSpPr>
        <p:spPr>
          <a:xfrm>
            <a:off x="9485174" y="1824601"/>
            <a:ext cx="1160290" cy="928232"/>
          </a:xfrm>
          <a:custGeom>
            <a:rect b="b" l="l" r="r" t="t"/>
            <a:pathLst>
              <a:path extrusionOk="0" h="928232" w="1160290">
                <a:moveTo>
                  <a:pt x="0" y="0"/>
                </a:moveTo>
                <a:lnTo>
                  <a:pt x="1160289" y="0"/>
                </a:lnTo>
                <a:lnTo>
                  <a:pt x="1160289" y="928231"/>
                </a:lnTo>
                <a:lnTo>
                  <a:pt x="0" y="928231"/>
                </a:lnTo>
                <a:lnTo>
                  <a:pt x="0" y="0"/>
                </a:lnTo>
                <a:close/>
              </a:path>
            </a:pathLst>
          </a:custGeom>
          <a:blipFill rotWithShape="1">
            <a:blip r:embed="rId4">
              <a:alphaModFix/>
            </a:blip>
            <a:stretch>
              <a:fillRect b="0" l="0" r="0" t="0"/>
            </a:stretch>
          </a:blipFill>
          <a:ln>
            <a:noFill/>
          </a:ln>
        </p:spPr>
      </p:sp>
      <p:grpSp>
        <p:nvGrpSpPr>
          <p:cNvPr id="294" name="Google Shape;294;p10"/>
          <p:cNvGrpSpPr/>
          <p:nvPr/>
        </p:nvGrpSpPr>
        <p:grpSpPr>
          <a:xfrm>
            <a:off x="448352" y="4264814"/>
            <a:ext cx="1554619" cy="1550598"/>
            <a:chOff x="0" y="-19050"/>
            <a:chExt cx="409447" cy="408388"/>
          </a:xfrm>
        </p:grpSpPr>
        <p:sp>
          <p:nvSpPr>
            <p:cNvPr id="295" name="Google Shape;295;p10"/>
            <p:cNvSpPr/>
            <p:nvPr/>
          </p:nvSpPr>
          <p:spPr>
            <a:xfrm>
              <a:off x="0" y="0"/>
              <a:ext cx="409447" cy="389338"/>
            </a:xfrm>
            <a:custGeom>
              <a:rect b="b" l="l" r="r" t="t"/>
              <a:pathLst>
                <a:path extrusionOk="0" h="389338" w="409447">
                  <a:moveTo>
                    <a:pt x="194669" y="0"/>
                  </a:moveTo>
                  <a:lnTo>
                    <a:pt x="214778" y="0"/>
                  </a:lnTo>
                  <a:cubicBezTo>
                    <a:pt x="266407" y="0"/>
                    <a:pt x="315922" y="20510"/>
                    <a:pt x="352430" y="57017"/>
                  </a:cubicBezTo>
                  <a:cubicBezTo>
                    <a:pt x="388937" y="93525"/>
                    <a:pt x="409447" y="143040"/>
                    <a:pt x="409447" y="194669"/>
                  </a:cubicBezTo>
                  <a:lnTo>
                    <a:pt x="409447" y="194669"/>
                  </a:lnTo>
                  <a:cubicBezTo>
                    <a:pt x="409447" y="302182"/>
                    <a:pt x="322291" y="389338"/>
                    <a:pt x="214778" y="389338"/>
                  </a:cubicBezTo>
                  <a:lnTo>
                    <a:pt x="194669" y="389338"/>
                  </a:lnTo>
                  <a:cubicBezTo>
                    <a:pt x="143040" y="389338"/>
                    <a:pt x="93525" y="368828"/>
                    <a:pt x="57017" y="332321"/>
                  </a:cubicBezTo>
                  <a:cubicBezTo>
                    <a:pt x="20510" y="295813"/>
                    <a:pt x="0" y="246299"/>
                    <a:pt x="0" y="194669"/>
                  </a:cubicBezTo>
                  <a:lnTo>
                    <a:pt x="0" y="194669"/>
                  </a:lnTo>
                  <a:cubicBezTo>
                    <a:pt x="0" y="143040"/>
                    <a:pt x="20510" y="93525"/>
                    <a:pt x="57017" y="57017"/>
                  </a:cubicBezTo>
                  <a:cubicBezTo>
                    <a:pt x="93525" y="20510"/>
                    <a:pt x="143040" y="0"/>
                    <a:pt x="194669"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0"/>
            <p:cNvSpPr txBox="1"/>
            <p:nvPr/>
          </p:nvSpPr>
          <p:spPr>
            <a:xfrm>
              <a:off x="0" y="-19050"/>
              <a:ext cx="409447" cy="40838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7" name="Google Shape;297;p10"/>
          <p:cNvSpPr/>
          <p:nvPr/>
        </p:nvSpPr>
        <p:spPr>
          <a:xfrm>
            <a:off x="699646" y="4542253"/>
            <a:ext cx="1052031" cy="1068052"/>
          </a:xfrm>
          <a:custGeom>
            <a:rect b="b" l="l" r="r" t="t"/>
            <a:pathLst>
              <a:path extrusionOk="0" h="1068052" w="1052031">
                <a:moveTo>
                  <a:pt x="0" y="0"/>
                </a:moveTo>
                <a:lnTo>
                  <a:pt x="1052031" y="0"/>
                </a:lnTo>
                <a:lnTo>
                  <a:pt x="1052031" y="1068051"/>
                </a:lnTo>
                <a:lnTo>
                  <a:pt x="0" y="1068051"/>
                </a:lnTo>
                <a:lnTo>
                  <a:pt x="0" y="0"/>
                </a:lnTo>
                <a:close/>
              </a:path>
            </a:pathLst>
          </a:custGeom>
          <a:blipFill rotWithShape="1">
            <a:blip r:embed="rId5">
              <a:alphaModFix/>
            </a:blip>
            <a:stretch>
              <a:fillRect b="0" l="0" r="0" t="0"/>
            </a:stretch>
          </a:blipFill>
          <a:ln>
            <a:noFill/>
          </a:ln>
        </p:spPr>
      </p:sp>
      <p:grpSp>
        <p:nvGrpSpPr>
          <p:cNvPr id="298" name="Google Shape;298;p10"/>
          <p:cNvGrpSpPr/>
          <p:nvPr/>
        </p:nvGrpSpPr>
        <p:grpSpPr>
          <a:xfrm>
            <a:off x="9311929" y="4264814"/>
            <a:ext cx="1554619" cy="1550598"/>
            <a:chOff x="0" y="-19050"/>
            <a:chExt cx="409447" cy="408388"/>
          </a:xfrm>
        </p:grpSpPr>
        <p:sp>
          <p:nvSpPr>
            <p:cNvPr id="299" name="Google Shape;299;p10"/>
            <p:cNvSpPr/>
            <p:nvPr/>
          </p:nvSpPr>
          <p:spPr>
            <a:xfrm>
              <a:off x="0" y="0"/>
              <a:ext cx="409447" cy="389338"/>
            </a:xfrm>
            <a:custGeom>
              <a:rect b="b" l="l" r="r" t="t"/>
              <a:pathLst>
                <a:path extrusionOk="0" h="389338" w="409447">
                  <a:moveTo>
                    <a:pt x="194669" y="0"/>
                  </a:moveTo>
                  <a:lnTo>
                    <a:pt x="214778" y="0"/>
                  </a:lnTo>
                  <a:cubicBezTo>
                    <a:pt x="266407" y="0"/>
                    <a:pt x="315922" y="20510"/>
                    <a:pt x="352430" y="57017"/>
                  </a:cubicBezTo>
                  <a:cubicBezTo>
                    <a:pt x="388937" y="93525"/>
                    <a:pt x="409447" y="143040"/>
                    <a:pt x="409447" y="194669"/>
                  </a:cubicBezTo>
                  <a:lnTo>
                    <a:pt x="409447" y="194669"/>
                  </a:lnTo>
                  <a:cubicBezTo>
                    <a:pt x="409447" y="302182"/>
                    <a:pt x="322291" y="389338"/>
                    <a:pt x="214778" y="389338"/>
                  </a:cubicBezTo>
                  <a:lnTo>
                    <a:pt x="194669" y="389338"/>
                  </a:lnTo>
                  <a:cubicBezTo>
                    <a:pt x="143040" y="389338"/>
                    <a:pt x="93525" y="368828"/>
                    <a:pt x="57017" y="332321"/>
                  </a:cubicBezTo>
                  <a:cubicBezTo>
                    <a:pt x="20510" y="295813"/>
                    <a:pt x="0" y="246299"/>
                    <a:pt x="0" y="194669"/>
                  </a:cubicBezTo>
                  <a:lnTo>
                    <a:pt x="0" y="194669"/>
                  </a:lnTo>
                  <a:cubicBezTo>
                    <a:pt x="0" y="143040"/>
                    <a:pt x="20510" y="93525"/>
                    <a:pt x="57017" y="57017"/>
                  </a:cubicBezTo>
                  <a:cubicBezTo>
                    <a:pt x="93525" y="20510"/>
                    <a:pt x="143040" y="0"/>
                    <a:pt x="194669"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txBox="1"/>
            <p:nvPr/>
          </p:nvSpPr>
          <p:spPr>
            <a:xfrm>
              <a:off x="0" y="-19050"/>
              <a:ext cx="409447" cy="40838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1" name="Google Shape;301;p10"/>
          <p:cNvSpPr/>
          <p:nvPr/>
        </p:nvSpPr>
        <p:spPr>
          <a:xfrm>
            <a:off x="9649854" y="4494191"/>
            <a:ext cx="830929" cy="1164174"/>
          </a:xfrm>
          <a:custGeom>
            <a:rect b="b" l="l" r="r" t="t"/>
            <a:pathLst>
              <a:path extrusionOk="0" h="1164174" w="830929">
                <a:moveTo>
                  <a:pt x="0" y="0"/>
                </a:moveTo>
                <a:lnTo>
                  <a:pt x="830929" y="0"/>
                </a:lnTo>
                <a:lnTo>
                  <a:pt x="830929" y="1164175"/>
                </a:lnTo>
                <a:lnTo>
                  <a:pt x="0" y="1164175"/>
                </a:lnTo>
                <a:lnTo>
                  <a:pt x="0" y="0"/>
                </a:lnTo>
                <a:close/>
              </a:path>
            </a:pathLst>
          </a:custGeom>
          <a:blipFill rotWithShape="1">
            <a:blip r:embed="rId6">
              <a:alphaModFix/>
            </a:blip>
            <a:stretch>
              <a:fillRect b="0" l="0" r="0" t="0"/>
            </a:stretch>
          </a:blipFill>
          <a:ln>
            <a:noFill/>
          </a:ln>
        </p:spPr>
      </p:sp>
      <p:grpSp>
        <p:nvGrpSpPr>
          <p:cNvPr id="302" name="Google Shape;302;p10"/>
          <p:cNvGrpSpPr/>
          <p:nvPr/>
        </p:nvGrpSpPr>
        <p:grpSpPr>
          <a:xfrm>
            <a:off x="4671219" y="7186819"/>
            <a:ext cx="1554619" cy="1550598"/>
            <a:chOff x="0" y="-19050"/>
            <a:chExt cx="409447" cy="408388"/>
          </a:xfrm>
        </p:grpSpPr>
        <p:sp>
          <p:nvSpPr>
            <p:cNvPr id="303" name="Google Shape;303;p10"/>
            <p:cNvSpPr/>
            <p:nvPr/>
          </p:nvSpPr>
          <p:spPr>
            <a:xfrm>
              <a:off x="0" y="0"/>
              <a:ext cx="409447" cy="389338"/>
            </a:xfrm>
            <a:custGeom>
              <a:rect b="b" l="l" r="r" t="t"/>
              <a:pathLst>
                <a:path extrusionOk="0" h="389338" w="409447">
                  <a:moveTo>
                    <a:pt x="194669" y="0"/>
                  </a:moveTo>
                  <a:lnTo>
                    <a:pt x="214778" y="0"/>
                  </a:lnTo>
                  <a:cubicBezTo>
                    <a:pt x="266407" y="0"/>
                    <a:pt x="315922" y="20510"/>
                    <a:pt x="352430" y="57017"/>
                  </a:cubicBezTo>
                  <a:cubicBezTo>
                    <a:pt x="388937" y="93525"/>
                    <a:pt x="409447" y="143040"/>
                    <a:pt x="409447" y="194669"/>
                  </a:cubicBezTo>
                  <a:lnTo>
                    <a:pt x="409447" y="194669"/>
                  </a:lnTo>
                  <a:cubicBezTo>
                    <a:pt x="409447" y="302182"/>
                    <a:pt x="322291" y="389338"/>
                    <a:pt x="214778" y="389338"/>
                  </a:cubicBezTo>
                  <a:lnTo>
                    <a:pt x="194669" y="389338"/>
                  </a:lnTo>
                  <a:cubicBezTo>
                    <a:pt x="143040" y="389338"/>
                    <a:pt x="93525" y="368828"/>
                    <a:pt x="57017" y="332321"/>
                  </a:cubicBezTo>
                  <a:cubicBezTo>
                    <a:pt x="20510" y="295813"/>
                    <a:pt x="0" y="246299"/>
                    <a:pt x="0" y="194669"/>
                  </a:cubicBezTo>
                  <a:lnTo>
                    <a:pt x="0" y="194669"/>
                  </a:lnTo>
                  <a:cubicBezTo>
                    <a:pt x="0" y="143040"/>
                    <a:pt x="20510" y="93525"/>
                    <a:pt x="57017" y="57017"/>
                  </a:cubicBezTo>
                  <a:cubicBezTo>
                    <a:pt x="93525" y="20510"/>
                    <a:pt x="143040" y="0"/>
                    <a:pt x="194669"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
            <p:cNvSpPr txBox="1"/>
            <p:nvPr/>
          </p:nvSpPr>
          <p:spPr>
            <a:xfrm>
              <a:off x="0" y="-19050"/>
              <a:ext cx="409447" cy="40838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5" name="Google Shape;305;p10"/>
          <p:cNvSpPr/>
          <p:nvPr/>
        </p:nvSpPr>
        <p:spPr>
          <a:xfrm>
            <a:off x="4918866" y="7486497"/>
            <a:ext cx="1059326" cy="1023573"/>
          </a:xfrm>
          <a:custGeom>
            <a:rect b="b" l="l" r="r" t="t"/>
            <a:pathLst>
              <a:path extrusionOk="0" h="1023573" w="1059326">
                <a:moveTo>
                  <a:pt x="0" y="0"/>
                </a:moveTo>
                <a:lnTo>
                  <a:pt x="1059325" y="0"/>
                </a:lnTo>
                <a:lnTo>
                  <a:pt x="1059325" y="1023573"/>
                </a:lnTo>
                <a:lnTo>
                  <a:pt x="0" y="1023573"/>
                </a:lnTo>
                <a:lnTo>
                  <a:pt x="0" y="0"/>
                </a:lnTo>
                <a:close/>
              </a:path>
            </a:pathLst>
          </a:custGeom>
          <a:blipFill rotWithShape="1">
            <a:blip r:embed="rId7">
              <a:alphaModFix/>
            </a:blip>
            <a:stretch>
              <a:fillRect b="0" l="0" r="0" t="0"/>
            </a:stretch>
          </a:blipFill>
          <a:ln>
            <a:noFill/>
          </a:ln>
        </p:spPr>
      </p:sp>
      <p:sp>
        <p:nvSpPr>
          <p:cNvPr id="306" name="Google Shape;306;p10"/>
          <p:cNvSpPr txBox="1"/>
          <p:nvPr/>
        </p:nvSpPr>
        <p:spPr>
          <a:xfrm>
            <a:off x="11223628" y="1449882"/>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Rendimiento</a:t>
            </a:r>
            <a:endParaRPr/>
          </a:p>
        </p:txBody>
      </p:sp>
      <p:sp>
        <p:nvSpPr>
          <p:cNvPr id="307" name="Google Shape;307;p10"/>
          <p:cNvSpPr txBox="1"/>
          <p:nvPr/>
        </p:nvSpPr>
        <p:spPr>
          <a:xfrm>
            <a:off x="11223628" y="1866121"/>
            <a:ext cx="5780229" cy="871220"/>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1699" u="none" cap="none" strike="noStrike">
                <a:solidFill>
                  <a:srgbClr val="FFFFFF"/>
                </a:solidFill>
                <a:latin typeface="Open Sans"/>
                <a:ea typeface="Open Sans"/>
                <a:cs typeface="Open Sans"/>
                <a:sym typeface="Open Sans"/>
              </a:rPr>
              <a:t>Si la CPU está ejecutando un procesos, entonces se está trabajando. La cantidad de procesos que se completan por unidad de tiempo, llamado rendimiento. </a:t>
            </a:r>
            <a:endParaRPr/>
          </a:p>
        </p:txBody>
      </p:sp>
      <p:sp>
        <p:nvSpPr>
          <p:cNvPr id="308" name="Google Shape;308;p10"/>
          <p:cNvSpPr txBox="1"/>
          <p:nvPr/>
        </p:nvSpPr>
        <p:spPr>
          <a:xfrm>
            <a:off x="2384188" y="1449882"/>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Utilización de CPU</a:t>
            </a:r>
            <a:endParaRPr/>
          </a:p>
        </p:txBody>
      </p:sp>
      <p:sp>
        <p:nvSpPr>
          <p:cNvPr id="309" name="Google Shape;309;p10"/>
          <p:cNvSpPr txBox="1"/>
          <p:nvPr/>
        </p:nvSpPr>
        <p:spPr>
          <a:xfrm>
            <a:off x="2384188" y="1913432"/>
            <a:ext cx="5712436" cy="116649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1699" u="none" cap="none" strike="noStrike">
                <a:solidFill>
                  <a:srgbClr val="FFFFFF"/>
                </a:solidFill>
                <a:latin typeface="Open Sans"/>
                <a:ea typeface="Open Sans"/>
                <a:cs typeface="Open Sans"/>
                <a:sym typeface="Open Sans"/>
              </a:rPr>
              <a:t>Queremos mantener la CPU lo más ocupada posible. La utilización de la CPU debe oscilar entre el 40% (para un sistema con carga ligera) y el 90% (para un sistema muy utilizado).</a:t>
            </a:r>
            <a:endParaRPr/>
          </a:p>
        </p:txBody>
      </p:sp>
      <p:sp>
        <p:nvSpPr>
          <p:cNvPr id="310" name="Google Shape;310;p10"/>
          <p:cNvSpPr txBox="1"/>
          <p:nvPr/>
        </p:nvSpPr>
        <p:spPr>
          <a:xfrm>
            <a:off x="2384188" y="4299681"/>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Tiempo de procesamiento</a:t>
            </a:r>
            <a:endParaRPr/>
          </a:p>
        </p:txBody>
      </p:sp>
      <p:sp>
        <p:nvSpPr>
          <p:cNvPr id="311" name="Google Shape;311;p10"/>
          <p:cNvSpPr txBox="1"/>
          <p:nvPr/>
        </p:nvSpPr>
        <p:spPr>
          <a:xfrm>
            <a:off x="2384188" y="4771168"/>
            <a:ext cx="5875315" cy="116649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1699" u="none" cap="none" strike="noStrike">
                <a:solidFill>
                  <a:srgbClr val="FFFFFF"/>
                </a:solidFill>
                <a:latin typeface="Open Sans"/>
                <a:ea typeface="Open Sans"/>
                <a:cs typeface="Open Sans"/>
                <a:sym typeface="Open Sans"/>
              </a:rPr>
              <a:t>El tiempo de procesamiento es la suma de los períodos dedicados del proceso para: esperar para ingresar a la memoria, esperar en la cola de listos, ejecutar en la CPU y realizar E/S.</a:t>
            </a:r>
            <a:endParaRPr/>
          </a:p>
        </p:txBody>
      </p:sp>
      <p:sp>
        <p:nvSpPr>
          <p:cNvPr id="312" name="Google Shape;312;p10"/>
          <p:cNvSpPr txBox="1"/>
          <p:nvPr/>
        </p:nvSpPr>
        <p:spPr>
          <a:xfrm>
            <a:off x="11223628" y="4299681"/>
            <a:ext cx="5181256"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Tiempo de espera</a:t>
            </a:r>
            <a:endParaRPr/>
          </a:p>
        </p:txBody>
      </p:sp>
      <p:sp>
        <p:nvSpPr>
          <p:cNvPr id="313" name="Google Shape;313;p10"/>
          <p:cNvSpPr txBox="1"/>
          <p:nvPr/>
        </p:nvSpPr>
        <p:spPr>
          <a:xfrm>
            <a:off x="11223628" y="4771168"/>
            <a:ext cx="5780229" cy="116649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1699" u="none" cap="none" strike="noStrike">
                <a:solidFill>
                  <a:srgbClr val="FFFFFF"/>
                </a:solidFill>
                <a:latin typeface="Open Sans"/>
                <a:ea typeface="Open Sans"/>
                <a:cs typeface="Open Sans"/>
                <a:sym typeface="Open Sans"/>
              </a:rPr>
              <a:t>El tiempo de espera es la suma de los períodos de espera en la cola de listos, pues el algoritmo de planificación de la CPU no afecta la cantidad de tiempo durante el cual este se ejecuta o realiza E/S.</a:t>
            </a:r>
            <a:endParaRPr/>
          </a:p>
        </p:txBody>
      </p:sp>
      <p:sp>
        <p:nvSpPr>
          <p:cNvPr id="314" name="Google Shape;314;p10"/>
          <p:cNvSpPr txBox="1"/>
          <p:nvPr/>
        </p:nvSpPr>
        <p:spPr>
          <a:xfrm>
            <a:off x="6459470" y="7137247"/>
            <a:ext cx="5181256"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000" u="none" cap="none" strike="noStrike">
                <a:solidFill>
                  <a:srgbClr val="FFFFFF"/>
                </a:solidFill>
                <a:latin typeface="Open Sans ExtraBold"/>
                <a:ea typeface="Open Sans ExtraBold"/>
                <a:cs typeface="Open Sans ExtraBold"/>
                <a:sym typeface="Open Sans ExtraBold"/>
              </a:rPr>
              <a:t>Tiempo de respuesta</a:t>
            </a:r>
            <a:endParaRPr/>
          </a:p>
        </p:txBody>
      </p:sp>
      <p:sp>
        <p:nvSpPr>
          <p:cNvPr id="315" name="Google Shape;315;p10"/>
          <p:cNvSpPr txBox="1"/>
          <p:nvPr/>
        </p:nvSpPr>
        <p:spPr>
          <a:xfrm>
            <a:off x="6459470" y="7570923"/>
            <a:ext cx="6051300" cy="1360200"/>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1699" u="none" cap="none" strike="noStrike">
                <a:solidFill>
                  <a:srgbClr val="FFFFFF"/>
                </a:solidFill>
                <a:latin typeface="Open Sans"/>
                <a:ea typeface="Open Sans"/>
                <a:cs typeface="Open Sans"/>
                <a:sym typeface="Open Sans"/>
              </a:rPr>
              <a:t>Es el tiempo transcurrido desde que se presenta una solicitud hasta que se produce la primera respuesta. Esto incluye el tiempo en que el proceso paso en espera hasta que </a:t>
            </a:r>
            <a:r>
              <a:rPr lang="en-US" sz="1699">
                <a:solidFill>
                  <a:srgbClr val="FFFFFF"/>
                </a:solidFill>
                <a:latin typeface="Open Sans"/>
                <a:ea typeface="Open Sans"/>
                <a:cs typeface="Open Sans"/>
                <a:sym typeface="Open Sans"/>
              </a:rPr>
              <a:t>generó</a:t>
            </a:r>
            <a:r>
              <a:rPr b="0" i="0" lang="en-US" sz="1699" u="none" cap="none" strike="noStrike">
                <a:solidFill>
                  <a:srgbClr val="FFFFFF"/>
                </a:solidFill>
                <a:latin typeface="Open Sans"/>
                <a:ea typeface="Open Sans"/>
                <a:cs typeface="Open Sans"/>
                <a:sym typeface="Open Sans"/>
              </a:rPr>
              <a:t> la primera respuesta, no hasta que termino.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19" name="Shape 319"/>
        <p:cNvGrpSpPr/>
        <p:nvPr/>
      </p:nvGrpSpPr>
      <p:grpSpPr>
        <a:xfrm>
          <a:off x="0" y="0"/>
          <a:ext cx="0" cy="0"/>
          <a:chOff x="0" y="0"/>
          <a:chExt cx="0" cy="0"/>
        </a:xfrm>
      </p:grpSpPr>
      <p:sp>
        <p:nvSpPr>
          <p:cNvPr id="320" name="Google Shape;320;p11"/>
          <p:cNvSpPr/>
          <p:nvPr/>
        </p:nvSpPr>
        <p:spPr>
          <a:xfrm>
            <a:off x="-1127490" y="-490848"/>
            <a:ext cx="20542980" cy="16939399"/>
          </a:xfrm>
          <a:custGeom>
            <a:rect b="b" l="l" r="r" t="t"/>
            <a:pathLst>
              <a:path extrusionOk="0" h="16939399" w="20542980">
                <a:moveTo>
                  <a:pt x="0" y="0"/>
                </a:moveTo>
                <a:lnTo>
                  <a:pt x="20542980" y="0"/>
                </a:lnTo>
                <a:lnTo>
                  <a:pt x="20542980" y="16939399"/>
                </a:lnTo>
                <a:lnTo>
                  <a:pt x="0" y="16939399"/>
                </a:lnTo>
                <a:lnTo>
                  <a:pt x="0" y="0"/>
                </a:lnTo>
                <a:close/>
              </a:path>
            </a:pathLst>
          </a:custGeom>
          <a:blipFill rotWithShape="1">
            <a:blip r:embed="rId3">
              <a:alphaModFix/>
            </a:blip>
            <a:stretch>
              <a:fillRect b="0" l="0" r="0" t="0"/>
            </a:stretch>
          </a:blipFill>
          <a:ln>
            <a:noFill/>
          </a:ln>
        </p:spPr>
      </p:sp>
      <p:grpSp>
        <p:nvGrpSpPr>
          <p:cNvPr id="321" name="Google Shape;321;p11"/>
          <p:cNvGrpSpPr/>
          <p:nvPr/>
        </p:nvGrpSpPr>
        <p:grpSpPr>
          <a:xfrm>
            <a:off x="1028700" y="865750"/>
            <a:ext cx="10520754" cy="8860986"/>
            <a:chOff x="0" y="-19050"/>
            <a:chExt cx="2770880" cy="2212702"/>
          </a:xfrm>
        </p:grpSpPr>
        <p:sp>
          <p:nvSpPr>
            <p:cNvPr id="322" name="Google Shape;322;p11"/>
            <p:cNvSpPr/>
            <p:nvPr/>
          </p:nvSpPr>
          <p:spPr>
            <a:xfrm>
              <a:off x="0" y="0"/>
              <a:ext cx="2770880" cy="2193652"/>
            </a:xfrm>
            <a:custGeom>
              <a:rect b="b" l="l" r="r" t="t"/>
              <a:pathLst>
                <a:path extrusionOk="0" h="2193652" w="2770880">
                  <a:moveTo>
                    <a:pt x="37530" y="0"/>
                  </a:moveTo>
                  <a:lnTo>
                    <a:pt x="2733351" y="0"/>
                  </a:lnTo>
                  <a:cubicBezTo>
                    <a:pt x="2743304" y="0"/>
                    <a:pt x="2752850" y="3954"/>
                    <a:pt x="2759888" y="10992"/>
                  </a:cubicBezTo>
                  <a:cubicBezTo>
                    <a:pt x="2766926" y="18030"/>
                    <a:pt x="2770880" y="27576"/>
                    <a:pt x="2770880" y="37530"/>
                  </a:cubicBezTo>
                  <a:lnTo>
                    <a:pt x="2770880" y="2156122"/>
                  </a:lnTo>
                  <a:cubicBezTo>
                    <a:pt x="2770880" y="2166076"/>
                    <a:pt x="2766926" y="2175622"/>
                    <a:pt x="2759888" y="2182660"/>
                  </a:cubicBezTo>
                  <a:cubicBezTo>
                    <a:pt x="2752850" y="2189698"/>
                    <a:pt x="2743304" y="2193652"/>
                    <a:pt x="2733351" y="2193652"/>
                  </a:cubicBezTo>
                  <a:lnTo>
                    <a:pt x="37530" y="2193652"/>
                  </a:lnTo>
                  <a:cubicBezTo>
                    <a:pt x="27576" y="2193652"/>
                    <a:pt x="18030" y="2189698"/>
                    <a:pt x="10992" y="2182660"/>
                  </a:cubicBezTo>
                  <a:cubicBezTo>
                    <a:pt x="3954" y="2175622"/>
                    <a:pt x="0" y="2166076"/>
                    <a:pt x="0" y="2156122"/>
                  </a:cubicBezTo>
                  <a:lnTo>
                    <a:pt x="0" y="37530"/>
                  </a:lnTo>
                  <a:cubicBezTo>
                    <a:pt x="0" y="27576"/>
                    <a:pt x="3954" y="18030"/>
                    <a:pt x="10992" y="10992"/>
                  </a:cubicBezTo>
                  <a:cubicBezTo>
                    <a:pt x="18030" y="3954"/>
                    <a:pt x="27576" y="0"/>
                    <a:pt x="3753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txBox="1"/>
            <p:nvPr/>
          </p:nvSpPr>
          <p:spPr>
            <a:xfrm>
              <a:off x="0" y="-19050"/>
              <a:ext cx="2770880" cy="221270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24" name="Google Shape;324;p11"/>
          <p:cNvGrpSpPr/>
          <p:nvPr/>
        </p:nvGrpSpPr>
        <p:grpSpPr>
          <a:xfrm>
            <a:off x="12042413" y="1823519"/>
            <a:ext cx="4951041" cy="6567631"/>
            <a:chOff x="0" y="-19050"/>
            <a:chExt cx="1303978" cy="1729747"/>
          </a:xfrm>
        </p:grpSpPr>
        <p:sp>
          <p:nvSpPr>
            <p:cNvPr id="325" name="Google Shape;325;p11"/>
            <p:cNvSpPr/>
            <p:nvPr/>
          </p:nvSpPr>
          <p:spPr>
            <a:xfrm>
              <a:off x="0" y="0"/>
              <a:ext cx="1303978" cy="1710697"/>
            </a:xfrm>
            <a:custGeom>
              <a:rect b="b" l="l" r="r" t="t"/>
              <a:pathLst>
                <a:path extrusionOk="0" h="1710697" w="1303978">
                  <a:moveTo>
                    <a:pt x="79748" y="0"/>
                  </a:moveTo>
                  <a:lnTo>
                    <a:pt x="1224229" y="0"/>
                  </a:lnTo>
                  <a:cubicBezTo>
                    <a:pt x="1245380" y="0"/>
                    <a:pt x="1265664" y="8402"/>
                    <a:pt x="1280620" y="23358"/>
                  </a:cubicBezTo>
                  <a:cubicBezTo>
                    <a:pt x="1295576" y="38314"/>
                    <a:pt x="1303978" y="58598"/>
                    <a:pt x="1303978" y="79748"/>
                  </a:cubicBezTo>
                  <a:lnTo>
                    <a:pt x="1303978" y="1630948"/>
                  </a:lnTo>
                  <a:cubicBezTo>
                    <a:pt x="1303978" y="1652099"/>
                    <a:pt x="1295576" y="1672383"/>
                    <a:pt x="1280620" y="1687339"/>
                  </a:cubicBezTo>
                  <a:cubicBezTo>
                    <a:pt x="1265664" y="1702295"/>
                    <a:pt x="1245380" y="1710697"/>
                    <a:pt x="1224229" y="1710697"/>
                  </a:cubicBezTo>
                  <a:lnTo>
                    <a:pt x="79748" y="1710697"/>
                  </a:lnTo>
                  <a:cubicBezTo>
                    <a:pt x="58598" y="1710697"/>
                    <a:pt x="38314" y="1702295"/>
                    <a:pt x="23358" y="1687339"/>
                  </a:cubicBezTo>
                  <a:cubicBezTo>
                    <a:pt x="8402" y="1672383"/>
                    <a:pt x="0" y="1652099"/>
                    <a:pt x="0" y="1630948"/>
                  </a:cubicBezTo>
                  <a:lnTo>
                    <a:pt x="0" y="79748"/>
                  </a:lnTo>
                  <a:cubicBezTo>
                    <a:pt x="0" y="58598"/>
                    <a:pt x="8402" y="38314"/>
                    <a:pt x="23358" y="23358"/>
                  </a:cubicBezTo>
                  <a:cubicBezTo>
                    <a:pt x="38314" y="8402"/>
                    <a:pt x="58598" y="0"/>
                    <a:pt x="7974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txBox="1"/>
            <p:nvPr/>
          </p:nvSpPr>
          <p:spPr>
            <a:xfrm>
              <a:off x="0" y="-19050"/>
              <a:ext cx="1303978" cy="172974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7" name="Google Shape;327;p11"/>
          <p:cNvSpPr/>
          <p:nvPr/>
        </p:nvSpPr>
        <p:spPr>
          <a:xfrm>
            <a:off x="12553116" y="3086100"/>
            <a:ext cx="3929634" cy="4114800"/>
          </a:xfrm>
          <a:custGeom>
            <a:rect b="b" l="l" r="r" t="t"/>
            <a:pathLst>
              <a:path extrusionOk="0" h="4114800" w="3929634">
                <a:moveTo>
                  <a:pt x="0" y="0"/>
                </a:moveTo>
                <a:lnTo>
                  <a:pt x="3929634" y="0"/>
                </a:lnTo>
                <a:lnTo>
                  <a:pt x="3929634" y="4114800"/>
                </a:lnTo>
                <a:lnTo>
                  <a:pt x="0" y="4114800"/>
                </a:lnTo>
                <a:lnTo>
                  <a:pt x="0" y="0"/>
                </a:lnTo>
                <a:close/>
              </a:path>
            </a:pathLst>
          </a:custGeom>
          <a:blipFill rotWithShape="1">
            <a:blip r:embed="rId4">
              <a:alphaModFix/>
            </a:blip>
            <a:stretch>
              <a:fillRect b="0" l="0" r="0" t="0"/>
            </a:stretch>
          </a:blipFill>
          <a:ln>
            <a:noFill/>
          </a:ln>
        </p:spPr>
      </p:sp>
      <p:sp>
        <p:nvSpPr>
          <p:cNvPr id="328" name="Google Shape;328;p11"/>
          <p:cNvSpPr txBox="1"/>
          <p:nvPr/>
        </p:nvSpPr>
        <p:spPr>
          <a:xfrm>
            <a:off x="1522822" y="1429702"/>
            <a:ext cx="9532441" cy="7408545"/>
          </a:xfrm>
          <a:prstGeom prst="rect">
            <a:avLst/>
          </a:prstGeom>
          <a:noFill/>
          <a:ln>
            <a:noFill/>
          </a:ln>
        </p:spPr>
        <p:txBody>
          <a:bodyPr anchorCtr="0" anchor="t" bIns="0" lIns="0" spcFirstLastPara="1" rIns="0" wrap="square" tIns="0">
            <a:spAutoFit/>
          </a:bodyPr>
          <a:lstStyle/>
          <a:p>
            <a:pPr indent="0" lvl="0" marL="0" marR="0" rtl="0" algn="l">
              <a:lnSpc>
                <a:spcPct val="130012"/>
              </a:lnSpc>
              <a:spcBef>
                <a:spcPts val="0"/>
              </a:spcBef>
              <a:spcAft>
                <a:spcPts val="0"/>
              </a:spcAft>
              <a:buNone/>
            </a:pPr>
            <a:r>
              <a:rPr b="0" i="0" lang="en-US" sz="2399" u="none" cap="none" strike="noStrike">
                <a:solidFill>
                  <a:srgbClr val="FFFFFF"/>
                </a:solidFill>
                <a:latin typeface="Montserrat"/>
                <a:ea typeface="Montserrat"/>
                <a:cs typeface="Montserrat"/>
                <a:sym typeface="Montserrat"/>
              </a:rPr>
              <a:t>Es deseable </a:t>
            </a:r>
            <a:r>
              <a:rPr b="0" i="0" lang="en-US" sz="2399" u="none" cap="none" strike="noStrike">
                <a:solidFill>
                  <a:srgbClr val="67D3CD"/>
                </a:solidFill>
                <a:latin typeface="Montserrat"/>
                <a:ea typeface="Montserrat"/>
                <a:cs typeface="Montserrat"/>
                <a:sym typeface="Montserrat"/>
              </a:rPr>
              <a:t>maximizar la utilización y el rendimiento de la CPU</a:t>
            </a:r>
            <a:r>
              <a:rPr b="0" i="0" lang="en-US" sz="2399" u="none" cap="none" strike="noStrike">
                <a:solidFill>
                  <a:srgbClr val="FFFFFF"/>
                </a:solidFill>
                <a:latin typeface="Montserrat"/>
                <a:ea typeface="Montserrat"/>
                <a:cs typeface="Montserrat"/>
                <a:sym typeface="Montserrat"/>
              </a:rPr>
              <a:t> mientras se </a:t>
            </a:r>
            <a:r>
              <a:rPr b="0" i="0" lang="en-US" sz="2399" u="none" cap="none" strike="noStrike">
                <a:solidFill>
                  <a:srgbClr val="FF66C4"/>
                </a:solidFill>
                <a:latin typeface="Montserrat"/>
                <a:ea typeface="Montserrat"/>
                <a:cs typeface="Montserrat"/>
                <a:sym typeface="Montserrat"/>
              </a:rPr>
              <a:t>minimiza el tiempo de procesamiento, el tiempo de espera y el tiempo de respuesta. </a:t>
            </a:r>
            <a:endParaRPr/>
          </a:p>
          <a:p>
            <a:pPr indent="0" lvl="0" marL="0" marR="0" rtl="0" algn="l">
              <a:lnSpc>
                <a:spcPct val="130012"/>
              </a:lnSpc>
              <a:spcBef>
                <a:spcPts val="0"/>
              </a:spcBef>
              <a:spcAft>
                <a:spcPts val="0"/>
              </a:spcAft>
              <a:buNone/>
            </a:pPr>
            <a:r>
              <a:t/>
            </a:r>
            <a:endParaRPr b="0" i="0" sz="2399" u="none" cap="none" strike="noStrike">
              <a:solidFill>
                <a:srgbClr val="FF66C4"/>
              </a:solidFill>
              <a:latin typeface="Montserrat"/>
              <a:ea typeface="Montserrat"/>
              <a:cs typeface="Montserrat"/>
              <a:sym typeface="Montserrat"/>
            </a:endParaRPr>
          </a:p>
          <a:p>
            <a:pPr indent="0" lvl="0" marL="0" marR="0" rtl="0" algn="l">
              <a:lnSpc>
                <a:spcPct val="130012"/>
              </a:lnSpc>
              <a:spcBef>
                <a:spcPts val="0"/>
              </a:spcBef>
              <a:spcAft>
                <a:spcPts val="0"/>
              </a:spcAft>
              <a:buNone/>
            </a:pPr>
            <a:r>
              <a:rPr b="0" i="0" lang="en-US" sz="2399" u="none" cap="none" strike="noStrike">
                <a:solidFill>
                  <a:srgbClr val="FFFFFF"/>
                </a:solidFill>
                <a:latin typeface="Montserrat"/>
                <a:ea typeface="Montserrat"/>
                <a:cs typeface="Montserrat"/>
                <a:sym typeface="Montserrat"/>
              </a:rPr>
              <a:t>En la mayoría de los casos, optimizamos el promedio de estos valores de todos los procesos. Sin embargo, en algunas circunstancias, es deseable optimizar los valores mínimos o máximos de cada proceso en lugar del promedio. Por ejemplo, para garantizar que todos los usuarios obtengan un buen servicio, es posible que deseemos </a:t>
            </a:r>
            <a:r>
              <a:rPr b="0" i="0" lang="en-US" sz="2399" u="none" cap="none" strike="noStrike">
                <a:solidFill>
                  <a:srgbClr val="FFBD59"/>
                </a:solidFill>
                <a:latin typeface="Montserrat"/>
                <a:ea typeface="Montserrat"/>
                <a:cs typeface="Montserrat"/>
                <a:sym typeface="Montserrat"/>
              </a:rPr>
              <a:t>minimizar el tiempo máximo de respuesta.</a:t>
            </a:r>
            <a:endParaRPr/>
          </a:p>
          <a:p>
            <a:pPr indent="0" lvl="0" marL="0" marR="0" rtl="0" algn="l">
              <a:lnSpc>
                <a:spcPct val="130012"/>
              </a:lnSpc>
              <a:spcBef>
                <a:spcPts val="0"/>
              </a:spcBef>
              <a:spcAft>
                <a:spcPts val="0"/>
              </a:spcAft>
              <a:buNone/>
            </a:pPr>
            <a:r>
              <a:t/>
            </a:r>
            <a:endParaRPr b="0" i="0" sz="2399" u="none" cap="none" strike="noStrike">
              <a:solidFill>
                <a:srgbClr val="FFBD59"/>
              </a:solidFill>
              <a:latin typeface="Montserrat"/>
              <a:ea typeface="Montserrat"/>
              <a:cs typeface="Montserrat"/>
              <a:sym typeface="Montserrat"/>
            </a:endParaRPr>
          </a:p>
          <a:p>
            <a:pPr indent="0" lvl="0" marL="0" marR="0" rtl="0" algn="l">
              <a:lnSpc>
                <a:spcPct val="130012"/>
              </a:lnSpc>
              <a:spcBef>
                <a:spcPts val="0"/>
              </a:spcBef>
              <a:spcAft>
                <a:spcPts val="0"/>
              </a:spcAft>
              <a:buNone/>
            </a:pPr>
            <a:r>
              <a:rPr b="0" i="0" lang="en-US" sz="2399" u="none" cap="none" strike="noStrike">
                <a:solidFill>
                  <a:srgbClr val="FFFFFF"/>
                </a:solidFill>
                <a:latin typeface="Montserrat"/>
                <a:ea typeface="Montserrat"/>
                <a:cs typeface="Montserrat"/>
                <a:sym typeface="Montserrat"/>
              </a:rPr>
              <a:t>Asi mismo, en sistemas interactivos, es más importante </a:t>
            </a:r>
            <a:r>
              <a:rPr b="0" i="0" lang="en-US" sz="2399" u="none" cap="none" strike="noStrike">
                <a:solidFill>
                  <a:srgbClr val="8C52FF"/>
                </a:solidFill>
                <a:latin typeface="Montserrat"/>
                <a:ea typeface="Montserrat"/>
                <a:cs typeface="Montserrat"/>
                <a:sym typeface="Montserrat"/>
              </a:rPr>
              <a:t>minimizar la variación en el tiempo de respuesta.</a:t>
            </a:r>
            <a:r>
              <a:rPr b="0" i="0" lang="en-US" sz="2399" u="none" cap="none" strike="noStrike">
                <a:solidFill>
                  <a:srgbClr val="FFFFFF"/>
                </a:solidFill>
                <a:latin typeface="Montserrat"/>
                <a:ea typeface="Montserrat"/>
                <a:cs typeface="Montserrat"/>
                <a:sym typeface="Montserrat"/>
              </a:rPr>
              <a:t> Un sistema con un tiempo de respuesta razonable y predecible puede considerarse más deseable por el usuario que un sistema que sea más rápido en promedio pero que sea altamente variable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32" name="Shape 332"/>
        <p:cNvGrpSpPr/>
        <p:nvPr/>
      </p:nvGrpSpPr>
      <p:grpSpPr>
        <a:xfrm>
          <a:off x="0" y="0"/>
          <a:ext cx="0" cy="0"/>
          <a:chOff x="0" y="0"/>
          <a:chExt cx="0" cy="0"/>
        </a:xfrm>
      </p:grpSpPr>
      <p:grpSp>
        <p:nvGrpSpPr>
          <p:cNvPr id="333" name="Google Shape;333;p12"/>
          <p:cNvGrpSpPr/>
          <p:nvPr/>
        </p:nvGrpSpPr>
        <p:grpSpPr>
          <a:xfrm>
            <a:off x="1028700" y="2096555"/>
            <a:ext cx="16230600" cy="3690643"/>
            <a:chOff x="0" y="-19050"/>
            <a:chExt cx="3363117" cy="764732"/>
          </a:xfrm>
        </p:grpSpPr>
        <p:sp>
          <p:nvSpPr>
            <p:cNvPr id="334" name="Google Shape;334;p12"/>
            <p:cNvSpPr/>
            <p:nvPr/>
          </p:nvSpPr>
          <p:spPr>
            <a:xfrm>
              <a:off x="0" y="0"/>
              <a:ext cx="3363117" cy="745682"/>
            </a:xfrm>
            <a:custGeom>
              <a:rect b="b" l="l" r="r" t="t"/>
              <a:pathLst>
                <a:path extrusionOk="0" h="745682" w="3363117">
                  <a:moveTo>
                    <a:pt x="24327" y="0"/>
                  </a:moveTo>
                  <a:lnTo>
                    <a:pt x="3338790" y="0"/>
                  </a:lnTo>
                  <a:cubicBezTo>
                    <a:pt x="3352225" y="0"/>
                    <a:pt x="3363117" y="10891"/>
                    <a:pt x="3363117" y="24327"/>
                  </a:cubicBezTo>
                  <a:lnTo>
                    <a:pt x="3363117" y="721356"/>
                  </a:lnTo>
                  <a:cubicBezTo>
                    <a:pt x="3363117" y="727807"/>
                    <a:pt x="3360554" y="733995"/>
                    <a:pt x="3355992" y="738557"/>
                  </a:cubicBezTo>
                  <a:cubicBezTo>
                    <a:pt x="3351430" y="743119"/>
                    <a:pt x="3345242" y="745682"/>
                    <a:pt x="3338790" y="745682"/>
                  </a:cubicBezTo>
                  <a:lnTo>
                    <a:pt x="24327" y="745682"/>
                  </a:lnTo>
                  <a:cubicBezTo>
                    <a:pt x="10891" y="745682"/>
                    <a:pt x="0" y="734791"/>
                    <a:pt x="0" y="721356"/>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2"/>
            <p:cNvSpPr txBox="1"/>
            <p:nvPr/>
          </p:nvSpPr>
          <p:spPr>
            <a:xfrm>
              <a:off x="0" y="-19050"/>
              <a:ext cx="3363117" cy="76473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36" name="Google Shape;336;p12"/>
          <p:cNvGrpSpPr/>
          <p:nvPr/>
        </p:nvGrpSpPr>
        <p:grpSpPr>
          <a:xfrm>
            <a:off x="1028700" y="5891785"/>
            <a:ext cx="10691390" cy="3366515"/>
            <a:chOff x="0" y="-19050"/>
            <a:chExt cx="2215346" cy="697570"/>
          </a:xfrm>
        </p:grpSpPr>
        <p:sp>
          <p:nvSpPr>
            <p:cNvPr id="337" name="Google Shape;337;p12"/>
            <p:cNvSpPr/>
            <p:nvPr/>
          </p:nvSpPr>
          <p:spPr>
            <a:xfrm>
              <a:off x="0" y="0"/>
              <a:ext cx="2215346" cy="678520"/>
            </a:xfrm>
            <a:custGeom>
              <a:rect b="b" l="l" r="r" t="t"/>
              <a:pathLst>
                <a:path extrusionOk="0" h="678520" w="2215346">
                  <a:moveTo>
                    <a:pt x="36930" y="0"/>
                  </a:moveTo>
                  <a:lnTo>
                    <a:pt x="2178415" y="0"/>
                  </a:lnTo>
                  <a:cubicBezTo>
                    <a:pt x="2198812" y="0"/>
                    <a:pt x="2215346" y="16534"/>
                    <a:pt x="2215346" y="36930"/>
                  </a:cubicBezTo>
                  <a:lnTo>
                    <a:pt x="2215346" y="641590"/>
                  </a:lnTo>
                  <a:cubicBezTo>
                    <a:pt x="2215346" y="651384"/>
                    <a:pt x="2211455" y="660778"/>
                    <a:pt x="2204529" y="667704"/>
                  </a:cubicBezTo>
                  <a:cubicBezTo>
                    <a:pt x="2197603" y="674629"/>
                    <a:pt x="2188210" y="678520"/>
                    <a:pt x="2178415" y="678520"/>
                  </a:cubicBezTo>
                  <a:lnTo>
                    <a:pt x="36930" y="678520"/>
                  </a:lnTo>
                  <a:cubicBezTo>
                    <a:pt x="27136" y="678520"/>
                    <a:pt x="17742" y="674629"/>
                    <a:pt x="10817" y="667704"/>
                  </a:cubicBezTo>
                  <a:cubicBezTo>
                    <a:pt x="3891" y="660778"/>
                    <a:pt x="0" y="651384"/>
                    <a:pt x="0" y="641590"/>
                  </a:cubicBezTo>
                  <a:lnTo>
                    <a:pt x="0" y="36930"/>
                  </a:lnTo>
                  <a:cubicBezTo>
                    <a:pt x="0" y="27136"/>
                    <a:pt x="3891" y="17742"/>
                    <a:pt x="10817" y="10817"/>
                  </a:cubicBezTo>
                  <a:cubicBezTo>
                    <a:pt x="17742" y="3891"/>
                    <a:pt x="27136" y="0"/>
                    <a:pt x="3693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2"/>
            <p:cNvSpPr txBox="1"/>
            <p:nvPr/>
          </p:nvSpPr>
          <p:spPr>
            <a:xfrm>
              <a:off x="0" y="-19050"/>
              <a:ext cx="2215346" cy="69757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39" name="Google Shape;339;p12"/>
          <p:cNvSpPr/>
          <p:nvPr/>
        </p:nvSpPr>
        <p:spPr>
          <a:xfrm>
            <a:off x="1469099" y="6282979"/>
            <a:ext cx="9775572" cy="2676063"/>
          </a:xfrm>
          <a:custGeom>
            <a:rect b="b" l="l" r="r" t="t"/>
            <a:pathLst>
              <a:path extrusionOk="0" h="2676063" w="9775572">
                <a:moveTo>
                  <a:pt x="0" y="0"/>
                </a:moveTo>
                <a:lnTo>
                  <a:pt x="9775572" y="0"/>
                </a:lnTo>
                <a:lnTo>
                  <a:pt x="9775572" y="2676063"/>
                </a:lnTo>
                <a:lnTo>
                  <a:pt x="0" y="2676063"/>
                </a:lnTo>
                <a:lnTo>
                  <a:pt x="0" y="0"/>
                </a:lnTo>
                <a:close/>
              </a:path>
            </a:pathLst>
          </a:custGeom>
          <a:blipFill rotWithShape="1">
            <a:blip r:embed="rId3">
              <a:alphaModFix/>
            </a:blip>
            <a:stretch>
              <a:fillRect b="0" l="0" r="0" t="0"/>
            </a:stretch>
          </a:blipFill>
          <a:ln>
            <a:noFill/>
          </a:ln>
        </p:spPr>
      </p:sp>
      <p:grpSp>
        <p:nvGrpSpPr>
          <p:cNvPr id="340" name="Google Shape;340;p12"/>
          <p:cNvGrpSpPr/>
          <p:nvPr/>
        </p:nvGrpSpPr>
        <p:grpSpPr>
          <a:xfrm>
            <a:off x="12074901" y="5891785"/>
            <a:ext cx="5076649" cy="3366515"/>
            <a:chOff x="0" y="-19050"/>
            <a:chExt cx="1051924" cy="697570"/>
          </a:xfrm>
        </p:grpSpPr>
        <p:sp>
          <p:nvSpPr>
            <p:cNvPr id="341" name="Google Shape;341;p12"/>
            <p:cNvSpPr/>
            <p:nvPr/>
          </p:nvSpPr>
          <p:spPr>
            <a:xfrm>
              <a:off x="0" y="0"/>
              <a:ext cx="1051924" cy="678520"/>
            </a:xfrm>
            <a:custGeom>
              <a:rect b="b" l="l" r="r" t="t"/>
              <a:pathLst>
                <a:path extrusionOk="0" h="678520" w="1051924">
                  <a:moveTo>
                    <a:pt x="77775" y="0"/>
                  </a:moveTo>
                  <a:lnTo>
                    <a:pt x="974149" y="0"/>
                  </a:lnTo>
                  <a:cubicBezTo>
                    <a:pt x="1017103" y="0"/>
                    <a:pt x="1051924" y="34821"/>
                    <a:pt x="1051924" y="77775"/>
                  </a:cubicBezTo>
                  <a:lnTo>
                    <a:pt x="1051924" y="600745"/>
                  </a:lnTo>
                  <a:cubicBezTo>
                    <a:pt x="1051924" y="643699"/>
                    <a:pt x="1017103" y="678520"/>
                    <a:pt x="974149" y="678520"/>
                  </a:cubicBezTo>
                  <a:lnTo>
                    <a:pt x="77775" y="678520"/>
                  </a:lnTo>
                  <a:cubicBezTo>
                    <a:pt x="34821" y="678520"/>
                    <a:pt x="0" y="643699"/>
                    <a:pt x="0" y="600745"/>
                  </a:cubicBezTo>
                  <a:lnTo>
                    <a:pt x="0" y="77775"/>
                  </a:lnTo>
                  <a:cubicBezTo>
                    <a:pt x="0" y="34821"/>
                    <a:pt x="34821" y="0"/>
                    <a:pt x="77775"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2"/>
            <p:cNvSpPr txBox="1"/>
            <p:nvPr/>
          </p:nvSpPr>
          <p:spPr>
            <a:xfrm>
              <a:off x="0" y="-19050"/>
              <a:ext cx="1051924" cy="69757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3" name="Google Shape;343;p12"/>
          <p:cNvSpPr/>
          <p:nvPr/>
        </p:nvSpPr>
        <p:spPr>
          <a:xfrm>
            <a:off x="13493260" y="6360853"/>
            <a:ext cx="2239931" cy="2520316"/>
          </a:xfrm>
          <a:custGeom>
            <a:rect b="b" l="l" r="r" t="t"/>
            <a:pathLst>
              <a:path extrusionOk="0" h="2520316" w="2239931">
                <a:moveTo>
                  <a:pt x="0" y="0"/>
                </a:moveTo>
                <a:lnTo>
                  <a:pt x="2239931" y="0"/>
                </a:lnTo>
                <a:lnTo>
                  <a:pt x="2239931" y="2520316"/>
                </a:lnTo>
                <a:lnTo>
                  <a:pt x="0" y="2520316"/>
                </a:lnTo>
                <a:lnTo>
                  <a:pt x="0" y="0"/>
                </a:lnTo>
                <a:close/>
              </a:path>
            </a:pathLst>
          </a:custGeom>
          <a:blipFill rotWithShape="1">
            <a:blip r:embed="rId4">
              <a:alphaModFix/>
            </a:blip>
            <a:stretch>
              <a:fillRect b="0" l="0" r="0" t="0"/>
            </a:stretch>
          </a:blipFill>
          <a:ln>
            <a:noFill/>
          </a:ln>
        </p:spPr>
      </p:sp>
      <p:sp>
        <p:nvSpPr>
          <p:cNvPr id="344" name="Google Shape;344;p12"/>
          <p:cNvSpPr txBox="1"/>
          <p:nvPr/>
        </p:nvSpPr>
        <p:spPr>
          <a:xfrm>
            <a:off x="1136450" y="1019175"/>
            <a:ext cx="16015101" cy="831342"/>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400" u="none" cap="none" strike="noStrike">
                <a:solidFill>
                  <a:srgbClr val="FFFFFF"/>
                </a:solidFill>
                <a:latin typeface="Arial"/>
                <a:ea typeface="Arial"/>
                <a:cs typeface="Arial"/>
                <a:sym typeface="Arial"/>
              </a:rPr>
              <a:t>PLANIFICACIÓN POR ORDEN DE LLEGADA</a:t>
            </a:r>
            <a:endParaRPr/>
          </a:p>
        </p:txBody>
      </p:sp>
      <p:sp>
        <p:nvSpPr>
          <p:cNvPr id="345" name="Google Shape;345;p12"/>
          <p:cNvSpPr txBox="1"/>
          <p:nvPr/>
        </p:nvSpPr>
        <p:spPr>
          <a:xfrm>
            <a:off x="1469099" y="2454083"/>
            <a:ext cx="15117300" cy="35745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esquema más simple de planificación es el Primero llegado, primero servido (First come, first serve, FCFS). Este es un mecanismo cooperativo, con la mínima lógica posible: Cada proceso se ejecuta en el </a:t>
            </a:r>
            <a:r>
              <a:rPr lang="en-US" sz="2299">
                <a:solidFill>
                  <a:srgbClr val="FFFFFF"/>
                </a:solidFill>
                <a:latin typeface="Montserrat"/>
                <a:ea typeface="Montserrat"/>
                <a:cs typeface="Montserrat"/>
                <a:sym typeface="Montserrat"/>
              </a:rPr>
              <a:t>orden</a:t>
            </a:r>
            <a:r>
              <a:rPr b="0" i="0" lang="en-US" sz="2299" u="none" cap="none" strike="noStrike">
                <a:solidFill>
                  <a:srgbClr val="FFFFFF"/>
                </a:solidFill>
                <a:latin typeface="Montserrat"/>
                <a:ea typeface="Montserrat"/>
                <a:cs typeface="Montserrat"/>
                <a:sym typeface="Montserrat"/>
              </a:rPr>
              <a:t> en que fue llegando, y hasta que suelta el control.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 implementación de la política FCFS se gestiona fácilmente con una cola FIFO. Cuando un proceso ingresa a la cola lista, se vincula al final de la cola. Cuando la CPU está libre, se asigna al proceso que encabeza la cola. Luego, el proceso en ejecución se elimina de la cola y se da paso al </a:t>
            </a:r>
            <a:r>
              <a:rPr lang="en-US" sz="2299">
                <a:solidFill>
                  <a:srgbClr val="FFFFFF"/>
                </a:solidFill>
                <a:latin typeface="Montserrat"/>
                <a:ea typeface="Montserrat"/>
                <a:cs typeface="Montserrat"/>
                <a:sym typeface="Montserrat"/>
              </a:rPr>
              <a:t>siguiente</a:t>
            </a:r>
            <a:r>
              <a:rPr b="0" i="0" lang="en-US" sz="2299" u="none" cap="none" strike="noStrike">
                <a:solidFill>
                  <a:srgbClr val="FFFFFF"/>
                </a:solidFill>
                <a:latin typeface="Montserrat"/>
                <a:ea typeface="Montserrat"/>
                <a:cs typeface="Montserrat"/>
                <a:sym typeface="Montserrat"/>
              </a:rPr>
              <a:t>.</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49" name="Shape 349"/>
        <p:cNvGrpSpPr/>
        <p:nvPr/>
      </p:nvGrpSpPr>
      <p:grpSpPr>
        <a:xfrm>
          <a:off x="0" y="0"/>
          <a:ext cx="0" cy="0"/>
          <a:chOff x="0" y="0"/>
          <a:chExt cx="0" cy="0"/>
        </a:xfrm>
      </p:grpSpPr>
      <p:grpSp>
        <p:nvGrpSpPr>
          <p:cNvPr id="350" name="Google Shape;350;p13"/>
          <p:cNvGrpSpPr/>
          <p:nvPr/>
        </p:nvGrpSpPr>
        <p:grpSpPr>
          <a:xfrm>
            <a:off x="1028700" y="1378069"/>
            <a:ext cx="16230600" cy="1849312"/>
            <a:chOff x="0" y="-19050"/>
            <a:chExt cx="3363117" cy="383193"/>
          </a:xfrm>
        </p:grpSpPr>
        <p:sp>
          <p:nvSpPr>
            <p:cNvPr id="351" name="Google Shape;351;p13"/>
            <p:cNvSpPr/>
            <p:nvPr/>
          </p:nvSpPr>
          <p:spPr>
            <a:xfrm>
              <a:off x="0" y="0"/>
              <a:ext cx="3363117" cy="364143"/>
            </a:xfrm>
            <a:custGeom>
              <a:rect b="b" l="l" r="r" t="t"/>
              <a:pathLst>
                <a:path extrusionOk="0" h="364143" w="3363117">
                  <a:moveTo>
                    <a:pt x="24327" y="0"/>
                  </a:moveTo>
                  <a:lnTo>
                    <a:pt x="3338790" y="0"/>
                  </a:lnTo>
                  <a:cubicBezTo>
                    <a:pt x="3352225" y="0"/>
                    <a:pt x="3363117" y="10891"/>
                    <a:pt x="3363117" y="24327"/>
                  </a:cubicBezTo>
                  <a:lnTo>
                    <a:pt x="3363117" y="339816"/>
                  </a:lnTo>
                  <a:cubicBezTo>
                    <a:pt x="3363117" y="346268"/>
                    <a:pt x="3360554" y="352456"/>
                    <a:pt x="3355992" y="357018"/>
                  </a:cubicBezTo>
                  <a:cubicBezTo>
                    <a:pt x="3351430" y="361580"/>
                    <a:pt x="3345242" y="364143"/>
                    <a:pt x="3338790" y="364143"/>
                  </a:cubicBezTo>
                  <a:lnTo>
                    <a:pt x="24327" y="364143"/>
                  </a:lnTo>
                  <a:cubicBezTo>
                    <a:pt x="10891" y="364143"/>
                    <a:pt x="0" y="353252"/>
                    <a:pt x="0" y="339816"/>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
            <p:cNvSpPr txBox="1"/>
            <p:nvPr/>
          </p:nvSpPr>
          <p:spPr>
            <a:xfrm>
              <a:off x="0" y="-19050"/>
              <a:ext cx="3363117" cy="38319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53" name="Google Shape;353;p13"/>
          <p:cNvGrpSpPr/>
          <p:nvPr/>
        </p:nvGrpSpPr>
        <p:grpSpPr>
          <a:xfrm>
            <a:off x="1028700" y="3390277"/>
            <a:ext cx="4817393" cy="3153468"/>
            <a:chOff x="0" y="-19050"/>
            <a:chExt cx="998204" cy="653425"/>
          </a:xfrm>
        </p:grpSpPr>
        <p:sp>
          <p:nvSpPr>
            <p:cNvPr id="354" name="Google Shape;354;p13"/>
            <p:cNvSpPr/>
            <p:nvPr/>
          </p:nvSpPr>
          <p:spPr>
            <a:xfrm>
              <a:off x="0" y="0"/>
              <a:ext cx="998204" cy="634375"/>
            </a:xfrm>
            <a:custGeom>
              <a:rect b="b" l="l" r="r" t="t"/>
              <a:pathLst>
                <a:path extrusionOk="0" h="634375" w="998204">
                  <a:moveTo>
                    <a:pt x="81961" y="0"/>
                  </a:moveTo>
                  <a:lnTo>
                    <a:pt x="916243" y="0"/>
                  </a:lnTo>
                  <a:cubicBezTo>
                    <a:pt x="961509" y="0"/>
                    <a:pt x="998204" y="36695"/>
                    <a:pt x="998204" y="81961"/>
                  </a:cubicBezTo>
                  <a:lnTo>
                    <a:pt x="998204" y="552414"/>
                  </a:lnTo>
                  <a:cubicBezTo>
                    <a:pt x="998204" y="597680"/>
                    <a:pt x="961509" y="634375"/>
                    <a:pt x="916243" y="634375"/>
                  </a:cubicBezTo>
                  <a:lnTo>
                    <a:pt x="81961" y="634375"/>
                  </a:lnTo>
                  <a:cubicBezTo>
                    <a:pt x="60224" y="634375"/>
                    <a:pt x="39376" y="625740"/>
                    <a:pt x="24006" y="610369"/>
                  </a:cubicBezTo>
                  <a:cubicBezTo>
                    <a:pt x="8635" y="594999"/>
                    <a:pt x="0" y="574152"/>
                    <a:pt x="0" y="552414"/>
                  </a:cubicBezTo>
                  <a:lnTo>
                    <a:pt x="0" y="81961"/>
                  </a:lnTo>
                  <a:cubicBezTo>
                    <a:pt x="0" y="60224"/>
                    <a:pt x="8635" y="39376"/>
                    <a:pt x="24006" y="24006"/>
                  </a:cubicBezTo>
                  <a:cubicBezTo>
                    <a:pt x="39376" y="8635"/>
                    <a:pt x="60224" y="0"/>
                    <a:pt x="8196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3"/>
            <p:cNvSpPr txBox="1"/>
            <p:nvPr/>
          </p:nvSpPr>
          <p:spPr>
            <a:xfrm>
              <a:off x="0" y="-19050"/>
              <a:ext cx="998204" cy="65342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56" name="Google Shape;356;p13"/>
          <p:cNvSpPr/>
          <p:nvPr/>
        </p:nvSpPr>
        <p:spPr>
          <a:xfrm>
            <a:off x="1494688" y="3971838"/>
            <a:ext cx="3885418" cy="1990975"/>
          </a:xfrm>
          <a:custGeom>
            <a:rect b="b" l="l" r="r" t="t"/>
            <a:pathLst>
              <a:path extrusionOk="0" h="1990975" w="3885418">
                <a:moveTo>
                  <a:pt x="0" y="0"/>
                </a:moveTo>
                <a:lnTo>
                  <a:pt x="3885417" y="0"/>
                </a:lnTo>
                <a:lnTo>
                  <a:pt x="3885417" y="1990975"/>
                </a:lnTo>
                <a:lnTo>
                  <a:pt x="0" y="1990975"/>
                </a:lnTo>
                <a:lnTo>
                  <a:pt x="0" y="0"/>
                </a:lnTo>
                <a:close/>
              </a:path>
            </a:pathLst>
          </a:custGeom>
          <a:blipFill rotWithShape="1">
            <a:blip r:embed="rId3">
              <a:alphaModFix/>
            </a:blip>
            <a:stretch>
              <a:fillRect b="0" l="0" r="0" t="0"/>
            </a:stretch>
          </a:blipFill>
          <a:ln>
            <a:noFill/>
          </a:ln>
        </p:spPr>
      </p:sp>
      <p:grpSp>
        <p:nvGrpSpPr>
          <p:cNvPr id="357" name="Google Shape;357;p13"/>
          <p:cNvGrpSpPr/>
          <p:nvPr/>
        </p:nvGrpSpPr>
        <p:grpSpPr>
          <a:xfrm>
            <a:off x="6162526" y="3344624"/>
            <a:ext cx="11096774" cy="3153468"/>
            <a:chOff x="0" y="-19050"/>
            <a:chExt cx="2299345" cy="653425"/>
          </a:xfrm>
        </p:grpSpPr>
        <p:sp>
          <p:nvSpPr>
            <p:cNvPr id="358" name="Google Shape;358;p13"/>
            <p:cNvSpPr/>
            <p:nvPr/>
          </p:nvSpPr>
          <p:spPr>
            <a:xfrm>
              <a:off x="0" y="0"/>
              <a:ext cx="2299345" cy="634375"/>
            </a:xfrm>
            <a:custGeom>
              <a:rect b="b" l="l" r="r" t="t"/>
              <a:pathLst>
                <a:path extrusionOk="0" h="634375" w="2299345">
                  <a:moveTo>
                    <a:pt x="35581" y="0"/>
                  </a:moveTo>
                  <a:lnTo>
                    <a:pt x="2263764" y="0"/>
                  </a:lnTo>
                  <a:cubicBezTo>
                    <a:pt x="2273200" y="0"/>
                    <a:pt x="2282251" y="3749"/>
                    <a:pt x="2288923" y="10422"/>
                  </a:cubicBezTo>
                  <a:cubicBezTo>
                    <a:pt x="2295596" y="17094"/>
                    <a:pt x="2299345" y="26145"/>
                    <a:pt x="2299345" y="35581"/>
                  </a:cubicBezTo>
                  <a:lnTo>
                    <a:pt x="2299345" y="598794"/>
                  </a:lnTo>
                  <a:cubicBezTo>
                    <a:pt x="2299345" y="618445"/>
                    <a:pt x="2283415" y="634375"/>
                    <a:pt x="2263764" y="634375"/>
                  </a:cubicBezTo>
                  <a:lnTo>
                    <a:pt x="35581" y="634375"/>
                  </a:lnTo>
                  <a:cubicBezTo>
                    <a:pt x="26145" y="634375"/>
                    <a:pt x="17094" y="630626"/>
                    <a:pt x="10422" y="623954"/>
                  </a:cubicBezTo>
                  <a:cubicBezTo>
                    <a:pt x="3749" y="617281"/>
                    <a:pt x="0" y="608231"/>
                    <a:pt x="0" y="598794"/>
                  </a:cubicBezTo>
                  <a:lnTo>
                    <a:pt x="0" y="35581"/>
                  </a:lnTo>
                  <a:cubicBezTo>
                    <a:pt x="0" y="26145"/>
                    <a:pt x="3749" y="17094"/>
                    <a:pt x="10422" y="10422"/>
                  </a:cubicBezTo>
                  <a:cubicBezTo>
                    <a:pt x="17094" y="3749"/>
                    <a:pt x="26145" y="0"/>
                    <a:pt x="3558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3"/>
            <p:cNvSpPr txBox="1"/>
            <p:nvPr/>
          </p:nvSpPr>
          <p:spPr>
            <a:xfrm>
              <a:off x="0" y="-19050"/>
              <a:ext cx="2299345" cy="65342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0" name="Google Shape;360;p13"/>
          <p:cNvSpPr/>
          <p:nvPr/>
        </p:nvSpPr>
        <p:spPr>
          <a:xfrm>
            <a:off x="6600883" y="4290247"/>
            <a:ext cx="10220061" cy="1354158"/>
          </a:xfrm>
          <a:custGeom>
            <a:rect b="b" l="l" r="r" t="t"/>
            <a:pathLst>
              <a:path extrusionOk="0" h="1354158" w="10220061">
                <a:moveTo>
                  <a:pt x="0" y="0"/>
                </a:moveTo>
                <a:lnTo>
                  <a:pt x="10220061" y="0"/>
                </a:lnTo>
                <a:lnTo>
                  <a:pt x="10220061" y="1354158"/>
                </a:lnTo>
                <a:lnTo>
                  <a:pt x="0" y="1354158"/>
                </a:lnTo>
                <a:lnTo>
                  <a:pt x="0" y="0"/>
                </a:lnTo>
                <a:close/>
              </a:path>
            </a:pathLst>
          </a:custGeom>
          <a:blipFill rotWithShape="1">
            <a:blip r:embed="rId4">
              <a:alphaModFix/>
            </a:blip>
            <a:stretch>
              <a:fillRect b="0" l="0" r="0" t="0"/>
            </a:stretch>
          </a:blipFill>
          <a:ln>
            <a:noFill/>
          </a:ln>
        </p:spPr>
      </p:sp>
      <p:sp>
        <p:nvSpPr>
          <p:cNvPr id="361" name="Google Shape;361;p13"/>
          <p:cNvSpPr txBox="1"/>
          <p:nvPr/>
        </p:nvSpPr>
        <p:spPr>
          <a:xfrm>
            <a:off x="1469099" y="1773111"/>
            <a:ext cx="15117304" cy="11042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tiempo de espera promedio según la política FCFS suele ser bastante largo. Considere el siguiente conjunto de procesos que llegan en el momento 0, con la duración de la ráfaga de la CPU expresada en milisegundos:</a:t>
            </a:r>
            <a:endParaRPr/>
          </a:p>
        </p:txBody>
      </p:sp>
      <p:grpSp>
        <p:nvGrpSpPr>
          <p:cNvPr id="362" name="Google Shape;362;p13"/>
          <p:cNvGrpSpPr/>
          <p:nvPr/>
        </p:nvGrpSpPr>
        <p:grpSpPr>
          <a:xfrm>
            <a:off x="1028700" y="6708984"/>
            <a:ext cx="16230600" cy="2108012"/>
            <a:chOff x="0" y="-19050"/>
            <a:chExt cx="3363117" cy="436798"/>
          </a:xfrm>
        </p:grpSpPr>
        <p:sp>
          <p:nvSpPr>
            <p:cNvPr id="363" name="Google Shape;363;p13"/>
            <p:cNvSpPr/>
            <p:nvPr/>
          </p:nvSpPr>
          <p:spPr>
            <a:xfrm>
              <a:off x="0" y="0"/>
              <a:ext cx="3363117" cy="417748"/>
            </a:xfrm>
            <a:custGeom>
              <a:rect b="b" l="l" r="r" t="t"/>
              <a:pathLst>
                <a:path extrusionOk="0" h="417748" w="3363117">
                  <a:moveTo>
                    <a:pt x="24327" y="0"/>
                  </a:moveTo>
                  <a:lnTo>
                    <a:pt x="3338790" y="0"/>
                  </a:lnTo>
                  <a:cubicBezTo>
                    <a:pt x="3352225" y="0"/>
                    <a:pt x="3363117" y="10891"/>
                    <a:pt x="3363117" y="24327"/>
                  </a:cubicBezTo>
                  <a:lnTo>
                    <a:pt x="3363117" y="393421"/>
                  </a:lnTo>
                  <a:cubicBezTo>
                    <a:pt x="3363117" y="399873"/>
                    <a:pt x="3360554" y="406061"/>
                    <a:pt x="3355992" y="410623"/>
                  </a:cubicBezTo>
                  <a:cubicBezTo>
                    <a:pt x="3351430" y="415185"/>
                    <a:pt x="3345242" y="417748"/>
                    <a:pt x="3338790" y="417748"/>
                  </a:cubicBezTo>
                  <a:lnTo>
                    <a:pt x="24327" y="417748"/>
                  </a:lnTo>
                  <a:cubicBezTo>
                    <a:pt x="10891" y="417748"/>
                    <a:pt x="0" y="406856"/>
                    <a:pt x="0" y="393421"/>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txBox="1"/>
            <p:nvPr/>
          </p:nvSpPr>
          <p:spPr>
            <a:xfrm>
              <a:off x="0" y="-19050"/>
              <a:ext cx="3363117" cy="43679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5" name="Google Shape;365;p13"/>
          <p:cNvSpPr txBox="1"/>
          <p:nvPr/>
        </p:nvSpPr>
        <p:spPr>
          <a:xfrm>
            <a:off x="1956063" y="7247300"/>
            <a:ext cx="14630341" cy="11042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tiempo de espera es de </a:t>
            </a:r>
            <a:r>
              <a:rPr b="0" i="0" lang="en-US" sz="2299" u="none" cap="none" strike="noStrike">
                <a:solidFill>
                  <a:srgbClr val="67D3CD"/>
                </a:solidFill>
                <a:latin typeface="Montserrat"/>
                <a:ea typeface="Montserrat"/>
                <a:cs typeface="Montserrat"/>
                <a:sym typeface="Montserrat"/>
              </a:rPr>
              <a:t>0 milisegundos para el proceso P1</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FF914D"/>
                </a:solidFill>
                <a:latin typeface="Montserrat"/>
                <a:ea typeface="Montserrat"/>
                <a:cs typeface="Montserrat"/>
                <a:sym typeface="Montserrat"/>
              </a:rPr>
              <a:t>24 milisegundos para el proceso P2</a:t>
            </a:r>
            <a:r>
              <a:rPr b="0" i="0" lang="en-US" sz="2299" u="none" cap="none" strike="noStrike">
                <a:solidFill>
                  <a:srgbClr val="FFFFFF"/>
                </a:solidFill>
                <a:latin typeface="Montserrat"/>
                <a:ea typeface="Montserrat"/>
                <a:cs typeface="Montserrat"/>
                <a:sym typeface="Montserrat"/>
              </a:rPr>
              <a:t> y </a:t>
            </a:r>
            <a:r>
              <a:rPr b="0" i="0" lang="en-US" sz="2299" u="none" cap="none" strike="noStrike">
                <a:solidFill>
                  <a:srgbClr val="FF66C4"/>
                </a:solidFill>
                <a:latin typeface="Montserrat"/>
                <a:ea typeface="Montserrat"/>
                <a:cs typeface="Montserrat"/>
                <a:sym typeface="Montserrat"/>
              </a:rPr>
              <a:t>27 milisegundos para el proceso P3</a:t>
            </a:r>
            <a:r>
              <a:rPr b="0" i="0" lang="en-US" sz="2299" u="none" cap="none" strike="noStrike">
                <a:solidFill>
                  <a:srgbClr val="FFFFFF"/>
                </a:solidFill>
                <a:latin typeface="Montserrat"/>
                <a:ea typeface="Montserrat"/>
                <a:cs typeface="Montserrat"/>
                <a:sym typeface="Montserrat"/>
              </a:rPr>
              <a:t>. Por tanto, el tiempo de espera promedio es (</a:t>
            </a:r>
            <a:r>
              <a:rPr b="0" i="0" lang="en-US" sz="2299" u="none" cap="none" strike="noStrike">
                <a:solidFill>
                  <a:srgbClr val="67D3CD"/>
                </a:solidFill>
                <a:latin typeface="Montserrat"/>
                <a:ea typeface="Montserrat"/>
                <a:cs typeface="Montserrat"/>
                <a:sym typeface="Montserrat"/>
              </a:rPr>
              <a:t>0</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FF914D"/>
                </a:solidFill>
                <a:latin typeface="Montserrat"/>
                <a:ea typeface="Montserrat"/>
                <a:cs typeface="Montserrat"/>
                <a:sym typeface="Montserrat"/>
              </a:rPr>
              <a:t>24</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FF66C4"/>
                </a:solidFill>
                <a:latin typeface="Montserrat"/>
                <a:ea typeface="Montserrat"/>
                <a:cs typeface="Montserrat"/>
                <a:sym typeface="Montserrat"/>
              </a:rPr>
              <a:t>27</a:t>
            </a:r>
            <a:r>
              <a:rPr b="0" i="0" lang="en-US" sz="2299" u="none" cap="none" strike="noStrike">
                <a:solidFill>
                  <a:srgbClr val="FFFFFF"/>
                </a:solidFill>
                <a:latin typeface="Montserrat"/>
                <a:ea typeface="Montserrat"/>
                <a:cs typeface="Montserrat"/>
                <a:sym typeface="Montserrat"/>
              </a:rPr>
              <a:t>)/3 = </a:t>
            </a:r>
            <a:r>
              <a:rPr b="0" i="0" lang="en-US" sz="2299" u="none" cap="none" strike="noStrike">
                <a:solidFill>
                  <a:srgbClr val="7ED957"/>
                </a:solidFill>
                <a:latin typeface="Montserrat"/>
                <a:ea typeface="Montserrat"/>
                <a:cs typeface="Montserrat"/>
                <a:sym typeface="Montserrat"/>
              </a:rPr>
              <a:t>17 milisegundos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69" name="Shape 369"/>
        <p:cNvGrpSpPr/>
        <p:nvPr/>
      </p:nvGrpSpPr>
      <p:grpSpPr>
        <a:xfrm>
          <a:off x="0" y="0"/>
          <a:ext cx="0" cy="0"/>
          <a:chOff x="0" y="0"/>
          <a:chExt cx="0" cy="0"/>
        </a:xfrm>
      </p:grpSpPr>
      <p:grpSp>
        <p:nvGrpSpPr>
          <p:cNvPr id="370" name="Google Shape;370;p14"/>
          <p:cNvGrpSpPr/>
          <p:nvPr/>
        </p:nvGrpSpPr>
        <p:grpSpPr>
          <a:xfrm>
            <a:off x="1028700" y="1007274"/>
            <a:ext cx="16230600" cy="1124360"/>
            <a:chOff x="0" y="-19050"/>
            <a:chExt cx="3363117" cy="232977"/>
          </a:xfrm>
        </p:grpSpPr>
        <p:sp>
          <p:nvSpPr>
            <p:cNvPr id="371" name="Google Shape;371;p14"/>
            <p:cNvSpPr/>
            <p:nvPr/>
          </p:nvSpPr>
          <p:spPr>
            <a:xfrm>
              <a:off x="0" y="0"/>
              <a:ext cx="3363117" cy="213927"/>
            </a:xfrm>
            <a:custGeom>
              <a:rect b="b" l="l" r="r" t="t"/>
              <a:pathLst>
                <a:path extrusionOk="0" h="213927" w="3363117">
                  <a:moveTo>
                    <a:pt x="24327" y="0"/>
                  </a:moveTo>
                  <a:lnTo>
                    <a:pt x="3338790" y="0"/>
                  </a:lnTo>
                  <a:cubicBezTo>
                    <a:pt x="3352225" y="0"/>
                    <a:pt x="3363117" y="10891"/>
                    <a:pt x="3363117" y="24327"/>
                  </a:cubicBezTo>
                  <a:lnTo>
                    <a:pt x="3363117" y="189600"/>
                  </a:lnTo>
                  <a:cubicBezTo>
                    <a:pt x="3363117" y="203036"/>
                    <a:pt x="3352225" y="213927"/>
                    <a:pt x="3338790" y="213927"/>
                  </a:cubicBezTo>
                  <a:lnTo>
                    <a:pt x="24327" y="213927"/>
                  </a:lnTo>
                  <a:cubicBezTo>
                    <a:pt x="10891" y="213927"/>
                    <a:pt x="0" y="203036"/>
                    <a:pt x="0" y="189600"/>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txBox="1"/>
            <p:nvPr/>
          </p:nvSpPr>
          <p:spPr>
            <a:xfrm>
              <a:off x="0" y="-19050"/>
              <a:ext cx="3363117" cy="23297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3" name="Google Shape;373;p14"/>
          <p:cNvGrpSpPr/>
          <p:nvPr/>
        </p:nvGrpSpPr>
        <p:grpSpPr>
          <a:xfrm>
            <a:off x="1028700" y="2279391"/>
            <a:ext cx="16230600" cy="2438240"/>
            <a:chOff x="0" y="-19050"/>
            <a:chExt cx="3363117" cy="505224"/>
          </a:xfrm>
        </p:grpSpPr>
        <p:sp>
          <p:nvSpPr>
            <p:cNvPr id="374" name="Google Shape;374;p14"/>
            <p:cNvSpPr/>
            <p:nvPr/>
          </p:nvSpPr>
          <p:spPr>
            <a:xfrm>
              <a:off x="0" y="0"/>
              <a:ext cx="3363117" cy="486174"/>
            </a:xfrm>
            <a:custGeom>
              <a:rect b="b" l="l" r="r" t="t"/>
              <a:pathLst>
                <a:path extrusionOk="0" h="486174" w="3363117">
                  <a:moveTo>
                    <a:pt x="24327" y="0"/>
                  </a:moveTo>
                  <a:lnTo>
                    <a:pt x="3338790" y="0"/>
                  </a:lnTo>
                  <a:cubicBezTo>
                    <a:pt x="3352225" y="0"/>
                    <a:pt x="3363117" y="10891"/>
                    <a:pt x="3363117" y="24327"/>
                  </a:cubicBezTo>
                  <a:lnTo>
                    <a:pt x="3363117" y="461847"/>
                  </a:lnTo>
                  <a:cubicBezTo>
                    <a:pt x="3363117" y="475283"/>
                    <a:pt x="3352225" y="486174"/>
                    <a:pt x="3338790" y="486174"/>
                  </a:cubicBezTo>
                  <a:lnTo>
                    <a:pt x="24327" y="486174"/>
                  </a:lnTo>
                  <a:cubicBezTo>
                    <a:pt x="10891" y="486174"/>
                    <a:pt x="0" y="475283"/>
                    <a:pt x="0" y="461847"/>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txBox="1"/>
            <p:nvPr/>
          </p:nvSpPr>
          <p:spPr>
            <a:xfrm>
              <a:off x="0" y="-19050"/>
              <a:ext cx="3363117" cy="50522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6" name="Google Shape;376;p14"/>
          <p:cNvGrpSpPr/>
          <p:nvPr/>
        </p:nvGrpSpPr>
        <p:grpSpPr>
          <a:xfrm>
            <a:off x="1028700" y="4863821"/>
            <a:ext cx="16230600" cy="4394479"/>
            <a:chOff x="0" y="-19050"/>
            <a:chExt cx="3363117" cy="910573"/>
          </a:xfrm>
        </p:grpSpPr>
        <p:sp>
          <p:nvSpPr>
            <p:cNvPr id="377" name="Google Shape;377;p14"/>
            <p:cNvSpPr/>
            <p:nvPr/>
          </p:nvSpPr>
          <p:spPr>
            <a:xfrm>
              <a:off x="0" y="0"/>
              <a:ext cx="3363117" cy="891523"/>
            </a:xfrm>
            <a:custGeom>
              <a:rect b="b" l="l" r="r" t="t"/>
              <a:pathLst>
                <a:path extrusionOk="0" h="891523" w="3363117">
                  <a:moveTo>
                    <a:pt x="24327" y="0"/>
                  </a:moveTo>
                  <a:lnTo>
                    <a:pt x="3338790" y="0"/>
                  </a:lnTo>
                  <a:cubicBezTo>
                    <a:pt x="3352225" y="0"/>
                    <a:pt x="3363117" y="10891"/>
                    <a:pt x="3363117" y="24327"/>
                  </a:cubicBezTo>
                  <a:lnTo>
                    <a:pt x="3363117" y="867196"/>
                  </a:lnTo>
                  <a:cubicBezTo>
                    <a:pt x="3363117" y="880632"/>
                    <a:pt x="3352225" y="891523"/>
                    <a:pt x="3338790" y="891523"/>
                  </a:cubicBezTo>
                  <a:lnTo>
                    <a:pt x="24327" y="891523"/>
                  </a:lnTo>
                  <a:cubicBezTo>
                    <a:pt x="10891" y="891523"/>
                    <a:pt x="0" y="880632"/>
                    <a:pt x="0" y="867196"/>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txBox="1"/>
            <p:nvPr/>
          </p:nvSpPr>
          <p:spPr>
            <a:xfrm>
              <a:off x="0" y="-19050"/>
              <a:ext cx="3363117" cy="91057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79" name="Google Shape;379;p14"/>
          <p:cNvSpPr/>
          <p:nvPr/>
        </p:nvSpPr>
        <p:spPr>
          <a:xfrm>
            <a:off x="3402710" y="2711011"/>
            <a:ext cx="11301259" cy="1666936"/>
          </a:xfrm>
          <a:custGeom>
            <a:rect b="b" l="l" r="r" t="t"/>
            <a:pathLst>
              <a:path extrusionOk="0" h="1666936" w="11301259">
                <a:moveTo>
                  <a:pt x="0" y="0"/>
                </a:moveTo>
                <a:lnTo>
                  <a:pt x="11301259" y="0"/>
                </a:lnTo>
                <a:lnTo>
                  <a:pt x="11301259" y="1666936"/>
                </a:lnTo>
                <a:lnTo>
                  <a:pt x="0" y="1666936"/>
                </a:lnTo>
                <a:lnTo>
                  <a:pt x="0" y="0"/>
                </a:lnTo>
                <a:close/>
              </a:path>
            </a:pathLst>
          </a:custGeom>
          <a:blipFill rotWithShape="1">
            <a:blip r:embed="rId3">
              <a:alphaModFix/>
            </a:blip>
            <a:stretch>
              <a:fillRect b="0" l="0" r="0" t="0"/>
            </a:stretch>
          </a:blipFill>
          <a:ln>
            <a:noFill/>
          </a:ln>
        </p:spPr>
      </p:sp>
      <p:sp>
        <p:nvSpPr>
          <p:cNvPr id="380" name="Google Shape;380;p14"/>
          <p:cNvSpPr txBox="1"/>
          <p:nvPr/>
        </p:nvSpPr>
        <p:spPr>
          <a:xfrm>
            <a:off x="1494688" y="1455995"/>
            <a:ext cx="15117304" cy="3613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Sin embargo, si los procesos llegan en el orden </a:t>
            </a:r>
            <a:r>
              <a:rPr b="0" i="0" lang="en-US" sz="2299" u="none" cap="none" strike="noStrike">
                <a:solidFill>
                  <a:srgbClr val="FF914D"/>
                </a:solidFill>
                <a:latin typeface="Montserrat"/>
                <a:ea typeface="Montserrat"/>
                <a:cs typeface="Montserrat"/>
                <a:sym typeface="Montserrat"/>
              </a:rPr>
              <a:t>P2</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FF66C4"/>
                </a:solidFill>
                <a:latin typeface="Montserrat"/>
                <a:ea typeface="Montserrat"/>
                <a:cs typeface="Montserrat"/>
                <a:sym typeface="Montserrat"/>
              </a:rPr>
              <a:t>P3</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5CD9C1"/>
                </a:solidFill>
                <a:latin typeface="Montserrat"/>
                <a:ea typeface="Montserrat"/>
                <a:cs typeface="Montserrat"/>
                <a:sym typeface="Montserrat"/>
              </a:rPr>
              <a:t>P1</a:t>
            </a:r>
            <a:r>
              <a:rPr b="0" i="0" lang="en-US" sz="2299" u="none" cap="none" strike="noStrike">
                <a:solidFill>
                  <a:srgbClr val="FFFFFF"/>
                </a:solidFill>
                <a:latin typeface="Montserrat"/>
                <a:ea typeface="Montserrat"/>
                <a:cs typeface="Montserrat"/>
                <a:sym typeface="Montserrat"/>
              </a:rPr>
              <a:t>, los resultados serán los siguientes:</a:t>
            </a:r>
            <a:endParaRPr/>
          </a:p>
        </p:txBody>
      </p:sp>
      <p:sp>
        <p:nvSpPr>
          <p:cNvPr id="381" name="Google Shape;381;p14"/>
          <p:cNvSpPr txBox="1"/>
          <p:nvPr/>
        </p:nvSpPr>
        <p:spPr>
          <a:xfrm>
            <a:off x="1494688" y="5245208"/>
            <a:ext cx="15117300" cy="35745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tiempo de espera promedio ahora es (</a:t>
            </a:r>
            <a:r>
              <a:rPr b="0" i="0" lang="en-US" sz="2299" u="none" cap="none" strike="noStrike">
                <a:solidFill>
                  <a:srgbClr val="5CD9C1"/>
                </a:solidFill>
                <a:latin typeface="Montserrat"/>
                <a:ea typeface="Montserrat"/>
                <a:cs typeface="Montserrat"/>
                <a:sym typeface="Montserrat"/>
              </a:rPr>
              <a:t>6</a:t>
            </a:r>
            <a:r>
              <a:rPr b="0" i="0" lang="en-US" sz="2299" u="none" cap="none" strike="noStrike">
                <a:solidFill>
                  <a:srgbClr val="67D3CD"/>
                </a:solidFill>
                <a:latin typeface="Montserrat"/>
                <a:ea typeface="Montserrat"/>
                <a:cs typeface="Montserrat"/>
                <a:sym typeface="Montserrat"/>
              </a:rPr>
              <a:t> </a:t>
            </a:r>
            <a:r>
              <a:rPr b="0" i="0" lang="en-US" sz="2299" u="none" cap="none" strike="noStrike">
                <a:solidFill>
                  <a:srgbClr val="FFFFFF"/>
                </a:solidFill>
                <a:latin typeface="Montserrat"/>
                <a:ea typeface="Montserrat"/>
                <a:cs typeface="Montserrat"/>
                <a:sym typeface="Montserrat"/>
              </a:rPr>
              <a:t>+</a:t>
            </a:r>
            <a:r>
              <a:rPr b="0" i="0" lang="en-US" sz="2299" u="none" cap="none" strike="noStrike">
                <a:solidFill>
                  <a:srgbClr val="FF914D"/>
                </a:solidFill>
                <a:latin typeface="Montserrat"/>
                <a:ea typeface="Montserrat"/>
                <a:cs typeface="Montserrat"/>
                <a:sym typeface="Montserrat"/>
              </a:rPr>
              <a:t> 0</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FF66C4"/>
                </a:solidFill>
                <a:latin typeface="Montserrat"/>
                <a:ea typeface="Montserrat"/>
                <a:cs typeface="Montserrat"/>
                <a:sym typeface="Montserrat"/>
              </a:rPr>
              <a:t>3</a:t>
            </a:r>
            <a:r>
              <a:rPr b="0" i="0" lang="en-US" sz="2299" u="none" cap="none" strike="noStrike">
                <a:solidFill>
                  <a:srgbClr val="FFFFFF"/>
                </a:solidFill>
                <a:latin typeface="Montserrat"/>
                <a:ea typeface="Montserrat"/>
                <a:cs typeface="Montserrat"/>
                <a:sym typeface="Montserrat"/>
              </a:rPr>
              <a:t>)/3 = </a:t>
            </a:r>
            <a:r>
              <a:rPr b="0" i="0" lang="en-US" sz="2299" u="none" cap="none" strike="noStrike">
                <a:solidFill>
                  <a:srgbClr val="7ED957"/>
                </a:solidFill>
                <a:latin typeface="Montserrat"/>
                <a:ea typeface="Montserrat"/>
                <a:cs typeface="Montserrat"/>
                <a:sym typeface="Montserrat"/>
              </a:rPr>
              <a:t>3 milisegundos.</a:t>
            </a:r>
            <a:r>
              <a:rPr b="0" i="0" lang="en-US" sz="2299" u="none" cap="none" strike="noStrike">
                <a:solidFill>
                  <a:srgbClr val="FFFFFF"/>
                </a:solidFill>
                <a:latin typeface="Montserrat"/>
                <a:ea typeface="Montserrat"/>
                <a:cs typeface="Montserrat"/>
                <a:sym typeface="Montserrat"/>
              </a:rPr>
              <a:t> Esta reducción es sustancial. Por lo tanto, el tiempo de espera promedio bajo una política FCFS generalmente no es mínimo y puede variar sustancialmente si los tiempos de ráfaga de la CPU del proceso varían mucho.</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algoritmo de </a:t>
            </a:r>
            <a:r>
              <a:rPr lang="en-US" sz="2299">
                <a:solidFill>
                  <a:srgbClr val="FFFFFF"/>
                </a:solidFill>
                <a:latin typeface="Montserrat"/>
                <a:ea typeface="Montserrat"/>
                <a:cs typeface="Montserrat"/>
                <a:sym typeface="Montserrat"/>
              </a:rPr>
              <a:t>planificación</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FF3131"/>
                </a:solidFill>
                <a:latin typeface="Montserrat"/>
                <a:ea typeface="Montserrat"/>
                <a:cs typeface="Montserrat"/>
                <a:sym typeface="Montserrat"/>
              </a:rPr>
              <a:t>FCFS no es preventivo.</a:t>
            </a:r>
            <a:r>
              <a:rPr b="0" i="0" lang="en-US" sz="2299" u="none" cap="none" strike="noStrike">
                <a:solidFill>
                  <a:srgbClr val="FFFFFF"/>
                </a:solidFill>
                <a:latin typeface="Montserrat"/>
                <a:ea typeface="Montserrat"/>
                <a:cs typeface="Montserrat"/>
                <a:sym typeface="Montserrat"/>
              </a:rPr>
              <a:t> Una vez que la CPU ha sido asignada a un proceso, ese proceso mantiene la CPU hasta que la libera, ya sea terminando o solicitando E/S. Por lo tanto, el algoritmo FCFS es particularmente problemático para los sistemas de tiempo compartido, donde es importante que cada usuario obtenga una parte de la CPU a intervalos regulares.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95" name="Shape 95"/>
        <p:cNvGrpSpPr/>
        <p:nvPr/>
      </p:nvGrpSpPr>
      <p:grpSpPr>
        <a:xfrm>
          <a:off x="0" y="0"/>
          <a:ext cx="0" cy="0"/>
          <a:chOff x="0" y="0"/>
          <a:chExt cx="0" cy="0"/>
        </a:xfrm>
      </p:grpSpPr>
      <p:sp>
        <p:nvSpPr>
          <p:cNvPr id="96" name="Google Shape;96;g35d02f4b452_0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97" name="Google Shape;97;g35d02f4b452_0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98" name="Google Shape;98;g35d02f4b452_0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99" name="Google Shape;99;g35d02f4b452_0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100" name="Google Shape;100;g35d02f4b452_0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35d02f4b452_0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102" name="Google Shape;102;g35d02f4b452_0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103" name="Google Shape;103;g35d02f4b452_0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104" name="Google Shape;104;g35d02f4b452_0_0"/>
          <p:cNvSpPr txBox="1"/>
          <p:nvPr/>
        </p:nvSpPr>
        <p:spPr>
          <a:xfrm>
            <a:off x="3601920" y="4217247"/>
            <a:ext cx="11280600" cy="25278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2: PROCESOS E HILOS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85" name="Shape 385"/>
        <p:cNvGrpSpPr/>
        <p:nvPr/>
      </p:nvGrpSpPr>
      <p:grpSpPr>
        <a:xfrm>
          <a:off x="0" y="0"/>
          <a:ext cx="0" cy="0"/>
          <a:chOff x="0" y="0"/>
          <a:chExt cx="0" cy="0"/>
        </a:xfrm>
      </p:grpSpPr>
      <p:grpSp>
        <p:nvGrpSpPr>
          <p:cNvPr id="386" name="Google Shape;386;p15"/>
          <p:cNvGrpSpPr/>
          <p:nvPr/>
        </p:nvGrpSpPr>
        <p:grpSpPr>
          <a:xfrm>
            <a:off x="1136450" y="2643011"/>
            <a:ext cx="16230600" cy="2503675"/>
            <a:chOff x="0" y="-19050"/>
            <a:chExt cx="3363117" cy="518782"/>
          </a:xfrm>
        </p:grpSpPr>
        <p:sp>
          <p:nvSpPr>
            <p:cNvPr id="387" name="Google Shape;387;p15"/>
            <p:cNvSpPr/>
            <p:nvPr/>
          </p:nvSpPr>
          <p:spPr>
            <a:xfrm>
              <a:off x="0" y="0"/>
              <a:ext cx="3363117" cy="499732"/>
            </a:xfrm>
            <a:custGeom>
              <a:rect b="b" l="l" r="r" t="t"/>
              <a:pathLst>
                <a:path extrusionOk="0" h="499732" w="3363117">
                  <a:moveTo>
                    <a:pt x="24327" y="0"/>
                  </a:moveTo>
                  <a:lnTo>
                    <a:pt x="3338790" y="0"/>
                  </a:lnTo>
                  <a:cubicBezTo>
                    <a:pt x="3352225" y="0"/>
                    <a:pt x="3363117" y="10891"/>
                    <a:pt x="3363117" y="24327"/>
                  </a:cubicBezTo>
                  <a:lnTo>
                    <a:pt x="3363117" y="475405"/>
                  </a:lnTo>
                  <a:cubicBezTo>
                    <a:pt x="3363117" y="481857"/>
                    <a:pt x="3360554" y="488044"/>
                    <a:pt x="3355992" y="492606"/>
                  </a:cubicBezTo>
                  <a:cubicBezTo>
                    <a:pt x="3351430" y="497169"/>
                    <a:pt x="3345242" y="499732"/>
                    <a:pt x="3338790" y="499732"/>
                  </a:cubicBezTo>
                  <a:lnTo>
                    <a:pt x="24327" y="499732"/>
                  </a:lnTo>
                  <a:cubicBezTo>
                    <a:pt x="10891" y="499732"/>
                    <a:pt x="0" y="488840"/>
                    <a:pt x="0" y="475405"/>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txBox="1"/>
            <p:nvPr/>
          </p:nvSpPr>
          <p:spPr>
            <a:xfrm>
              <a:off x="0" y="-19050"/>
              <a:ext cx="3363117" cy="51878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9" name="Google Shape;389;p15"/>
          <p:cNvGrpSpPr/>
          <p:nvPr/>
        </p:nvGrpSpPr>
        <p:grpSpPr>
          <a:xfrm>
            <a:off x="1028700" y="5281304"/>
            <a:ext cx="11794347" cy="4206736"/>
            <a:chOff x="0" y="-19050"/>
            <a:chExt cx="2443888" cy="871671"/>
          </a:xfrm>
        </p:grpSpPr>
        <p:sp>
          <p:nvSpPr>
            <p:cNvPr id="390" name="Google Shape;390;p15"/>
            <p:cNvSpPr/>
            <p:nvPr/>
          </p:nvSpPr>
          <p:spPr>
            <a:xfrm>
              <a:off x="0" y="0"/>
              <a:ext cx="2443888" cy="852621"/>
            </a:xfrm>
            <a:custGeom>
              <a:rect b="b" l="l" r="r" t="t"/>
              <a:pathLst>
                <a:path extrusionOk="0" h="852621" w="2443888">
                  <a:moveTo>
                    <a:pt x="33477" y="0"/>
                  </a:moveTo>
                  <a:lnTo>
                    <a:pt x="2410411" y="0"/>
                  </a:lnTo>
                  <a:cubicBezTo>
                    <a:pt x="2419290" y="0"/>
                    <a:pt x="2427805" y="3527"/>
                    <a:pt x="2434083" y="9805"/>
                  </a:cubicBezTo>
                  <a:cubicBezTo>
                    <a:pt x="2440361" y="16083"/>
                    <a:pt x="2443888" y="24598"/>
                    <a:pt x="2443888" y="33477"/>
                  </a:cubicBezTo>
                  <a:lnTo>
                    <a:pt x="2443888" y="819144"/>
                  </a:lnTo>
                  <a:cubicBezTo>
                    <a:pt x="2443888" y="837633"/>
                    <a:pt x="2428900" y="852621"/>
                    <a:pt x="2410411" y="852621"/>
                  </a:cubicBezTo>
                  <a:lnTo>
                    <a:pt x="33477" y="852621"/>
                  </a:lnTo>
                  <a:cubicBezTo>
                    <a:pt x="14988" y="852621"/>
                    <a:pt x="0" y="837633"/>
                    <a:pt x="0" y="819144"/>
                  </a:cubicBezTo>
                  <a:lnTo>
                    <a:pt x="0" y="33477"/>
                  </a:lnTo>
                  <a:cubicBezTo>
                    <a:pt x="0" y="14988"/>
                    <a:pt x="14988" y="0"/>
                    <a:pt x="3347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txBox="1"/>
            <p:nvPr/>
          </p:nvSpPr>
          <p:spPr>
            <a:xfrm>
              <a:off x="0" y="-19050"/>
              <a:ext cx="2443888" cy="8716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2" name="Google Shape;392;p15"/>
          <p:cNvSpPr/>
          <p:nvPr/>
        </p:nvSpPr>
        <p:spPr>
          <a:xfrm>
            <a:off x="1492255" y="5810833"/>
            <a:ext cx="10897072" cy="3146530"/>
          </a:xfrm>
          <a:custGeom>
            <a:rect b="b" l="l" r="r" t="t"/>
            <a:pathLst>
              <a:path extrusionOk="0" h="3146530" w="10897072">
                <a:moveTo>
                  <a:pt x="0" y="0"/>
                </a:moveTo>
                <a:lnTo>
                  <a:pt x="10897072" y="0"/>
                </a:lnTo>
                <a:lnTo>
                  <a:pt x="10897072" y="3146530"/>
                </a:lnTo>
                <a:lnTo>
                  <a:pt x="0" y="3146530"/>
                </a:lnTo>
                <a:lnTo>
                  <a:pt x="0" y="0"/>
                </a:lnTo>
                <a:close/>
              </a:path>
            </a:pathLst>
          </a:custGeom>
          <a:blipFill rotWithShape="1">
            <a:blip r:embed="rId3">
              <a:alphaModFix/>
            </a:blip>
            <a:stretch>
              <a:fillRect b="0" l="0" r="0" t="0"/>
            </a:stretch>
          </a:blipFill>
          <a:ln>
            <a:noFill/>
          </a:ln>
        </p:spPr>
      </p:sp>
      <p:grpSp>
        <p:nvGrpSpPr>
          <p:cNvPr id="393" name="Google Shape;393;p15"/>
          <p:cNvGrpSpPr/>
          <p:nvPr/>
        </p:nvGrpSpPr>
        <p:grpSpPr>
          <a:xfrm>
            <a:off x="13202788" y="5281304"/>
            <a:ext cx="4056512" cy="4206736"/>
            <a:chOff x="0" y="-19050"/>
            <a:chExt cx="840544" cy="871671"/>
          </a:xfrm>
        </p:grpSpPr>
        <p:sp>
          <p:nvSpPr>
            <p:cNvPr id="394" name="Google Shape;394;p15"/>
            <p:cNvSpPr/>
            <p:nvPr/>
          </p:nvSpPr>
          <p:spPr>
            <a:xfrm>
              <a:off x="0" y="0"/>
              <a:ext cx="840544" cy="852621"/>
            </a:xfrm>
            <a:custGeom>
              <a:rect b="b" l="l" r="r" t="t"/>
              <a:pathLst>
                <a:path extrusionOk="0" h="852621" w="840544">
                  <a:moveTo>
                    <a:pt x="97334" y="0"/>
                  </a:moveTo>
                  <a:lnTo>
                    <a:pt x="743209" y="0"/>
                  </a:lnTo>
                  <a:cubicBezTo>
                    <a:pt x="769024" y="0"/>
                    <a:pt x="793781" y="10255"/>
                    <a:pt x="812035" y="28509"/>
                  </a:cubicBezTo>
                  <a:cubicBezTo>
                    <a:pt x="830289" y="46762"/>
                    <a:pt x="840544" y="71520"/>
                    <a:pt x="840544" y="97334"/>
                  </a:cubicBezTo>
                  <a:lnTo>
                    <a:pt x="840544" y="755287"/>
                  </a:lnTo>
                  <a:cubicBezTo>
                    <a:pt x="840544" y="809043"/>
                    <a:pt x="796966" y="852621"/>
                    <a:pt x="743209" y="852621"/>
                  </a:cubicBezTo>
                  <a:lnTo>
                    <a:pt x="97334" y="852621"/>
                  </a:lnTo>
                  <a:cubicBezTo>
                    <a:pt x="43578" y="852621"/>
                    <a:pt x="0" y="809043"/>
                    <a:pt x="0" y="755287"/>
                  </a:cubicBezTo>
                  <a:lnTo>
                    <a:pt x="0" y="97334"/>
                  </a:lnTo>
                  <a:cubicBezTo>
                    <a:pt x="0" y="43578"/>
                    <a:pt x="43578" y="0"/>
                    <a:pt x="97334"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txBox="1"/>
            <p:nvPr/>
          </p:nvSpPr>
          <p:spPr>
            <a:xfrm>
              <a:off x="0" y="-19050"/>
              <a:ext cx="840544" cy="8716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6" name="Google Shape;396;p15"/>
          <p:cNvSpPr/>
          <p:nvPr/>
        </p:nvSpPr>
        <p:spPr>
          <a:xfrm>
            <a:off x="13866213" y="6145218"/>
            <a:ext cx="2729661" cy="2570844"/>
          </a:xfrm>
          <a:custGeom>
            <a:rect b="b" l="l" r="r" t="t"/>
            <a:pathLst>
              <a:path extrusionOk="0" h="2570844" w="2729661">
                <a:moveTo>
                  <a:pt x="0" y="0"/>
                </a:moveTo>
                <a:lnTo>
                  <a:pt x="2729661" y="0"/>
                </a:lnTo>
                <a:lnTo>
                  <a:pt x="2729661" y="2570844"/>
                </a:lnTo>
                <a:lnTo>
                  <a:pt x="0" y="2570844"/>
                </a:lnTo>
                <a:lnTo>
                  <a:pt x="0" y="0"/>
                </a:lnTo>
                <a:close/>
              </a:path>
            </a:pathLst>
          </a:custGeom>
          <a:blipFill rotWithShape="1">
            <a:blip r:embed="rId4">
              <a:alphaModFix/>
            </a:blip>
            <a:stretch>
              <a:fillRect b="0" l="0" r="0" t="0"/>
            </a:stretch>
          </a:blipFill>
          <a:ln>
            <a:noFill/>
          </a:ln>
        </p:spPr>
      </p:sp>
      <p:sp>
        <p:nvSpPr>
          <p:cNvPr id="397" name="Google Shape;397;p15"/>
          <p:cNvSpPr txBox="1"/>
          <p:nvPr/>
        </p:nvSpPr>
        <p:spPr>
          <a:xfrm>
            <a:off x="1244199" y="798960"/>
            <a:ext cx="16015101" cy="1707388"/>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5599" u="none" cap="none" strike="noStrike">
                <a:solidFill>
                  <a:srgbClr val="FFFFFF"/>
                </a:solidFill>
                <a:latin typeface="Arial"/>
                <a:ea typeface="Arial"/>
                <a:cs typeface="Arial"/>
                <a:sym typeface="Arial"/>
              </a:rPr>
              <a:t> EL PROCESO MÁS CORTO A CONTINUACIÓN</a:t>
            </a:r>
            <a:endParaRPr/>
          </a:p>
        </p:txBody>
      </p:sp>
      <p:sp>
        <p:nvSpPr>
          <p:cNvPr id="398" name="Google Shape;398;p15"/>
          <p:cNvSpPr txBox="1"/>
          <p:nvPr/>
        </p:nvSpPr>
        <p:spPr>
          <a:xfrm>
            <a:off x="1548530" y="3192399"/>
            <a:ext cx="15406439" cy="147574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Conocido en ingles como Shortest Process Next (SPN), este algoritmo asocia con cada proceso la duración de la siguiente ráfaga de CPU del proceso. Cuando la CPU está disponible, se asigna al proceso que tenga la siguiente ráfaga de CPU más pequeña. Si las siguientes ráfagas de CPU de dos procesos son iguales, se utiliza la planificación FCFS para romper el empate.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02" name="Shape 402"/>
        <p:cNvGrpSpPr/>
        <p:nvPr/>
      </p:nvGrpSpPr>
      <p:grpSpPr>
        <a:xfrm>
          <a:off x="0" y="0"/>
          <a:ext cx="0" cy="0"/>
          <a:chOff x="0" y="0"/>
          <a:chExt cx="0" cy="0"/>
        </a:xfrm>
      </p:grpSpPr>
      <p:grpSp>
        <p:nvGrpSpPr>
          <p:cNvPr id="403" name="Google Shape;403;p16"/>
          <p:cNvGrpSpPr/>
          <p:nvPr/>
        </p:nvGrpSpPr>
        <p:grpSpPr>
          <a:xfrm>
            <a:off x="1028700" y="1378069"/>
            <a:ext cx="16230600" cy="1499307"/>
            <a:chOff x="0" y="-19050"/>
            <a:chExt cx="3363117" cy="310669"/>
          </a:xfrm>
        </p:grpSpPr>
        <p:sp>
          <p:nvSpPr>
            <p:cNvPr id="404" name="Google Shape;404;p16"/>
            <p:cNvSpPr/>
            <p:nvPr/>
          </p:nvSpPr>
          <p:spPr>
            <a:xfrm>
              <a:off x="0" y="0"/>
              <a:ext cx="3363117" cy="291619"/>
            </a:xfrm>
            <a:custGeom>
              <a:rect b="b" l="l" r="r" t="t"/>
              <a:pathLst>
                <a:path extrusionOk="0" h="291619" w="3363117">
                  <a:moveTo>
                    <a:pt x="24327" y="0"/>
                  </a:moveTo>
                  <a:lnTo>
                    <a:pt x="3338790" y="0"/>
                  </a:lnTo>
                  <a:cubicBezTo>
                    <a:pt x="3352225" y="0"/>
                    <a:pt x="3363117" y="10891"/>
                    <a:pt x="3363117" y="24327"/>
                  </a:cubicBezTo>
                  <a:lnTo>
                    <a:pt x="3363117" y="267292"/>
                  </a:lnTo>
                  <a:cubicBezTo>
                    <a:pt x="3363117" y="273744"/>
                    <a:pt x="3360554" y="279932"/>
                    <a:pt x="3355992" y="284494"/>
                  </a:cubicBezTo>
                  <a:cubicBezTo>
                    <a:pt x="3351430" y="289056"/>
                    <a:pt x="3345242" y="291619"/>
                    <a:pt x="3338790" y="291619"/>
                  </a:cubicBezTo>
                  <a:lnTo>
                    <a:pt x="24327" y="291619"/>
                  </a:lnTo>
                  <a:cubicBezTo>
                    <a:pt x="10891" y="291619"/>
                    <a:pt x="0" y="280728"/>
                    <a:pt x="0" y="267292"/>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txBox="1"/>
            <p:nvPr/>
          </p:nvSpPr>
          <p:spPr>
            <a:xfrm>
              <a:off x="0" y="-19050"/>
              <a:ext cx="3363117" cy="31066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6" name="Google Shape;406;p16"/>
          <p:cNvGrpSpPr/>
          <p:nvPr/>
        </p:nvGrpSpPr>
        <p:grpSpPr>
          <a:xfrm>
            <a:off x="1028700" y="3390277"/>
            <a:ext cx="4817393" cy="3153468"/>
            <a:chOff x="0" y="-19050"/>
            <a:chExt cx="998204" cy="653425"/>
          </a:xfrm>
        </p:grpSpPr>
        <p:sp>
          <p:nvSpPr>
            <p:cNvPr id="407" name="Google Shape;407;p16"/>
            <p:cNvSpPr/>
            <p:nvPr/>
          </p:nvSpPr>
          <p:spPr>
            <a:xfrm>
              <a:off x="0" y="0"/>
              <a:ext cx="998204" cy="634375"/>
            </a:xfrm>
            <a:custGeom>
              <a:rect b="b" l="l" r="r" t="t"/>
              <a:pathLst>
                <a:path extrusionOk="0" h="634375" w="998204">
                  <a:moveTo>
                    <a:pt x="81961" y="0"/>
                  </a:moveTo>
                  <a:lnTo>
                    <a:pt x="916243" y="0"/>
                  </a:lnTo>
                  <a:cubicBezTo>
                    <a:pt x="961509" y="0"/>
                    <a:pt x="998204" y="36695"/>
                    <a:pt x="998204" y="81961"/>
                  </a:cubicBezTo>
                  <a:lnTo>
                    <a:pt x="998204" y="552414"/>
                  </a:lnTo>
                  <a:cubicBezTo>
                    <a:pt x="998204" y="597680"/>
                    <a:pt x="961509" y="634375"/>
                    <a:pt x="916243" y="634375"/>
                  </a:cubicBezTo>
                  <a:lnTo>
                    <a:pt x="81961" y="634375"/>
                  </a:lnTo>
                  <a:cubicBezTo>
                    <a:pt x="60224" y="634375"/>
                    <a:pt x="39376" y="625740"/>
                    <a:pt x="24006" y="610369"/>
                  </a:cubicBezTo>
                  <a:cubicBezTo>
                    <a:pt x="8635" y="594999"/>
                    <a:pt x="0" y="574152"/>
                    <a:pt x="0" y="552414"/>
                  </a:cubicBezTo>
                  <a:lnTo>
                    <a:pt x="0" y="81961"/>
                  </a:lnTo>
                  <a:cubicBezTo>
                    <a:pt x="0" y="60224"/>
                    <a:pt x="8635" y="39376"/>
                    <a:pt x="24006" y="24006"/>
                  </a:cubicBezTo>
                  <a:cubicBezTo>
                    <a:pt x="39376" y="8635"/>
                    <a:pt x="60224" y="0"/>
                    <a:pt x="8196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txBox="1"/>
            <p:nvPr/>
          </p:nvSpPr>
          <p:spPr>
            <a:xfrm>
              <a:off x="0" y="-19050"/>
              <a:ext cx="998204" cy="65342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9" name="Google Shape;409;p16"/>
          <p:cNvGrpSpPr/>
          <p:nvPr/>
        </p:nvGrpSpPr>
        <p:grpSpPr>
          <a:xfrm>
            <a:off x="6162526" y="3344624"/>
            <a:ext cx="11096774" cy="3153468"/>
            <a:chOff x="0" y="-19050"/>
            <a:chExt cx="2299345" cy="653425"/>
          </a:xfrm>
        </p:grpSpPr>
        <p:sp>
          <p:nvSpPr>
            <p:cNvPr id="410" name="Google Shape;410;p16"/>
            <p:cNvSpPr/>
            <p:nvPr/>
          </p:nvSpPr>
          <p:spPr>
            <a:xfrm>
              <a:off x="0" y="0"/>
              <a:ext cx="2299345" cy="634375"/>
            </a:xfrm>
            <a:custGeom>
              <a:rect b="b" l="l" r="r" t="t"/>
              <a:pathLst>
                <a:path extrusionOk="0" h="634375" w="2299345">
                  <a:moveTo>
                    <a:pt x="35581" y="0"/>
                  </a:moveTo>
                  <a:lnTo>
                    <a:pt x="2263764" y="0"/>
                  </a:lnTo>
                  <a:cubicBezTo>
                    <a:pt x="2273200" y="0"/>
                    <a:pt x="2282251" y="3749"/>
                    <a:pt x="2288923" y="10422"/>
                  </a:cubicBezTo>
                  <a:cubicBezTo>
                    <a:pt x="2295596" y="17094"/>
                    <a:pt x="2299345" y="26145"/>
                    <a:pt x="2299345" y="35581"/>
                  </a:cubicBezTo>
                  <a:lnTo>
                    <a:pt x="2299345" y="598794"/>
                  </a:lnTo>
                  <a:cubicBezTo>
                    <a:pt x="2299345" y="618445"/>
                    <a:pt x="2283415" y="634375"/>
                    <a:pt x="2263764" y="634375"/>
                  </a:cubicBezTo>
                  <a:lnTo>
                    <a:pt x="35581" y="634375"/>
                  </a:lnTo>
                  <a:cubicBezTo>
                    <a:pt x="26145" y="634375"/>
                    <a:pt x="17094" y="630626"/>
                    <a:pt x="10422" y="623954"/>
                  </a:cubicBezTo>
                  <a:cubicBezTo>
                    <a:pt x="3749" y="617281"/>
                    <a:pt x="0" y="608231"/>
                    <a:pt x="0" y="598794"/>
                  </a:cubicBezTo>
                  <a:lnTo>
                    <a:pt x="0" y="35581"/>
                  </a:lnTo>
                  <a:cubicBezTo>
                    <a:pt x="0" y="26145"/>
                    <a:pt x="3749" y="17094"/>
                    <a:pt x="10422" y="10422"/>
                  </a:cubicBezTo>
                  <a:cubicBezTo>
                    <a:pt x="17094" y="3749"/>
                    <a:pt x="26145" y="0"/>
                    <a:pt x="3558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txBox="1"/>
            <p:nvPr/>
          </p:nvSpPr>
          <p:spPr>
            <a:xfrm>
              <a:off x="0" y="-19050"/>
              <a:ext cx="2299345" cy="65342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2" name="Google Shape;412;p16"/>
          <p:cNvGrpSpPr/>
          <p:nvPr/>
        </p:nvGrpSpPr>
        <p:grpSpPr>
          <a:xfrm>
            <a:off x="1028700" y="6708984"/>
            <a:ext cx="16230600" cy="2823239"/>
            <a:chOff x="0" y="-19050"/>
            <a:chExt cx="3363117" cy="584999"/>
          </a:xfrm>
        </p:grpSpPr>
        <p:sp>
          <p:nvSpPr>
            <p:cNvPr id="413" name="Google Shape;413;p16"/>
            <p:cNvSpPr/>
            <p:nvPr/>
          </p:nvSpPr>
          <p:spPr>
            <a:xfrm>
              <a:off x="0" y="0"/>
              <a:ext cx="3363117" cy="565949"/>
            </a:xfrm>
            <a:custGeom>
              <a:rect b="b" l="l" r="r" t="t"/>
              <a:pathLst>
                <a:path extrusionOk="0" h="565949" w="3363117">
                  <a:moveTo>
                    <a:pt x="24327" y="0"/>
                  </a:moveTo>
                  <a:lnTo>
                    <a:pt x="3338790" y="0"/>
                  </a:lnTo>
                  <a:cubicBezTo>
                    <a:pt x="3352225" y="0"/>
                    <a:pt x="3363117" y="10891"/>
                    <a:pt x="3363117" y="24327"/>
                  </a:cubicBezTo>
                  <a:lnTo>
                    <a:pt x="3363117" y="541622"/>
                  </a:lnTo>
                  <a:cubicBezTo>
                    <a:pt x="3363117" y="555058"/>
                    <a:pt x="3352225" y="565949"/>
                    <a:pt x="3338790" y="565949"/>
                  </a:cubicBezTo>
                  <a:lnTo>
                    <a:pt x="24327" y="565949"/>
                  </a:lnTo>
                  <a:cubicBezTo>
                    <a:pt x="10891" y="565949"/>
                    <a:pt x="0" y="555058"/>
                    <a:pt x="0" y="541622"/>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txBox="1"/>
            <p:nvPr/>
          </p:nvSpPr>
          <p:spPr>
            <a:xfrm>
              <a:off x="0" y="-19050"/>
              <a:ext cx="3363117" cy="58499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5" name="Google Shape;415;p16"/>
          <p:cNvSpPr/>
          <p:nvPr/>
        </p:nvSpPr>
        <p:spPr>
          <a:xfrm>
            <a:off x="1581614" y="3887727"/>
            <a:ext cx="3711564" cy="2250504"/>
          </a:xfrm>
          <a:custGeom>
            <a:rect b="b" l="l" r="r" t="t"/>
            <a:pathLst>
              <a:path extrusionOk="0" h="2250504" w="3711564">
                <a:moveTo>
                  <a:pt x="0" y="0"/>
                </a:moveTo>
                <a:lnTo>
                  <a:pt x="3711564" y="0"/>
                </a:lnTo>
                <a:lnTo>
                  <a:pt x="3711564" y="2250504"/>
                </a:lnTo>
                <a:lnTo>
                  <a:pt x="0" y="2250504"/>
                </a:lnTo>
                <a:lnTo>
                  <a:pt x="0" y="0"/>
                </a:lnTo>
                <a:close/>
              </a:path>
            </a:pathLst>
          </a:custGeom>
          <a:blipFill rotWithShape="1">
            <a:blip r:embed="rId3">
              <a:alphaModFix/>
            </a:blip>
            <a:stretch>
              <a:fillRect b="0" l="0" r="0" t="0"/>
            </a:stretch>
          </a:blipFill>
          <a:ln>
            <a:noFill/>
          </a:ln>
        </p:spPr>
      </p:sp>
      <p:sp>
        <p:nvSpPr>
          <p:cNvPr id="416" name="Google Shape;416;p16"/>
          <p:cNvSpPr/>
          <p:nvPr/>
        </p:nvSpPr>
        <p:spPr>
          <a:xfrm>
            <a:off x="6708984" y="4268942"/>
            <a:ext cx="10003858" cy="1488074"/>
          </a:xfrm>
          <a:custGeom>
            <a:rect b="b" l="l" r="r" t="t"/>
            <a:pathLst>
              <a:path extrusionOk="0" h="1488074" w="10003858">
                <a:moveTo>
                  <a:pt x="0" y="0"/>
                </a:moveTo>
                <a:lnTo>
                  <a:pt x="10003858" y="0"/>
                </a:lnTo>
                <a:lnTo>
                  <a:pt x="10003858" y="1488074"/>
                </a:lnTo>
                <a:lnTo>
                  <a:pt x="0" y="1488074"/>
                </a:lnTo>
                <a:lnTo>
                  <a:pt x="0" y="0"/>
                </a:lnTo>
                <a:close/>
              </a:path>
            </a:pathLst>
          </a:custGeom>
          <a:blipFill rotWithShape="1">
            <a:blip r:embed="rId4">
              <a:alphaModFix/>
            </a:blip>
            <a:stretch>
              <a:fillRect b="0" l="0" r="0" t="0"/>
            </a:stretch>
          </a:blipFill>
          <a:ln>
            <a:noFill/>
          </a:ln>
        </p:spPr>
      </p:sp>
      <p:sp>
        <p:nvSpPr>
          <p:cNvPr id="417" name="Google Shape;417;p16"/>
          <p:cNvSpPr txBox="1"/>
          <p:nvPr/>
        </p:nvSpPr>
        <p:spPr>
          <a:xfrm>
            <a:off x="1469099" y="1797770"/>
            <a:ext cx="15117304" cy="73279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Como ejemplo de planificación SPN, considere el siguiente conjunto de procesos, con la duración de la ráfaga de CPU dada en milisegundos:</a:t>
            </a:r>
            <a:endParaRPr/>
          </a:p>
        </p:txBody>
      </p:sp>
      <p:sp>
        <p:nvSpPr>
          <p:cNvPr id="418" name="Google Shape;418;p16"/>
          <p:cNvSpPr txBox="1"/>
          <p:nvPr/>
        </p:nvSpPr>
        <p:spPr>
          <a:xfrm>
            <a:off x="1682146" y="7233439"/>
            <a:ext cx="14904257" cy="18472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tiempo de espera es de </a:t>
            </a:r>
            <a:r>
              <a:rPr b="0" i="0" lang="en-US" sz="2299" u="none" cap="none" strike="noStrike">
                <a:solidFill>
                  <a:srgbClr val="67D3CD"/>
                </a:solidFill>
                <a:latin typeface="Montserrat"/>
                <a:ea typeface="Montserrat"/>
                <a:cs typeface="Montserrat"/>
                <a:sym typeface="Montserrat"/>
              </a:rPr>
              <a:t>3 milisegundos para el proceso P1</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FF914D"/>
                </a:solidFill>
                <a:latin typeface="Montserrat"/>
                <a:ea typeface="Montserrat"/>
                <a:cs typeface="Montserrat"/>
                <a:sym typeface="Montserrat"/>
              </a:rPr>
              <a:t>16 milisegundos para el proceso P2</a:t>
            </a:r>
            <a:r>
              <a:rPr b="0" i="0" lang="en-US" sz="2299" u="none" cap="none" strike="noStrike">
                <a:solidFill>
                  <a:srgbClr val="FFFFFF"/>
                </a:solidFill>
                <a:latin typeface="Montserrat"/>
                <a:ea typeface="Montserrat"/>
                <a:cs typeface="Montserrat"/>
                <a:sym typeface="Montserrat"/>
              </a:rPr>
              <a:t>, </a:t>
            </a:r>
            <a:r>
              <a:rPr b="0" i="0" lang="en-US" sz="2299" u="none" cap="none" strike="noStrike">
                <a:solidFill>
                  <a:srgbClr val="FF66C4"/>
                </a:solidFill>
                <a:latin typeface="Montserrat"/>
                <a:ea typeface="Montserrat"/>
                <a:cs typeface="Montserrat"/>
                <a:sym typeface="Montserrat"/>
              </a:rPr>
              <a:t>9 milisegundos para el proceso P3</a:t>
            </a:r>
            <a:r>
              <a:rPr b="0" i="0" lang="en-US" sz="2299" u="none" cap="none" strike="noStrike">
                <a:solidFill>
                  <a:srgbClr val="FFFFFF"/>
                </a:solidFill>
                <a:latin typeface="Montserrat"/>
                <a:ea typeface="Montserrat"/>
                <a:cs typeface="Montserrat"/>
                <a:sym typeface="Montserrat"/>
              </a:rPr>
              <a:t> y </a:t>
            </a:r>
            <a:r>
              <a:rPr b="0" i="0" lang="en-US" sz="2299" u="none" cap="none" strike="noStrike">
                <a:solidFill>
                  <a:srgbClr val="8C52FF"/>
                </a:solidFill>
                <a:latin typeface="Montserrat"/>
                <a:ea typeface="Montserrat"/>
                <a:cs typeface="Montserrat"/>
                <a:sym typeface="Montserrat"/>
              </a:rPr>
              <a:t>0 milisegundos para el proceso P4</a:t>
            </a:r>
            <a:r>
              <a:rPr b="0" i="0" lang="en-US" sz="2299" u="none" cap="none" strike="noStrike">
                <a:solidFill>
                  <a:srgbClr val="FFFFFF"/>
                </a:solidFill>
                <a:latin typeface="Montserrat"/>
                <a:ea typeface="Montserrat"/>
                <a:cs typeface="Montserrat"/>
                <a:sym typeface="Montserrat"/>
              </a:rPr>
              <a:t>. Así, el tiempo medio de espera es (</a:t>
            </a:r>
            <a:r>
              <a:rPr b="0" i="0" lang="en-US" sz="2299" u="none" cap="none" strike="noStrike">
                <a:solidFill>
                  <a:srgbClr val="67D3CD"/>
                </a:solidFill>
                <a:latin typeface="Montserrat"/>
                <a:ea typeface="Montserrat"/>
                <a:cs typeface="Montserrat"/>
                <a:sym typeface="Montserrat"/>
              </a:rPr>
              <a:t>3</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FF914D"/>
                </a:solidFill>
                <a:latin typeface="Montserrat"/>
                <a:ea typeface="Montserrat"/>
                <a:cs typeface="Montserrat"/>
                <a:sym typeface="Montserrat"/>
              </a:rPr>
              <a:t>16</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FF66C4"/>
                </a:solidFill>
                <a:latin typeface="Montserrat"/>
                <a:ea typeface="Montserrat"/>
                <a:cs typeface="Montserrat"/>
                <a:sym typeface="Montserrat"/>
              </a:rPr>
              <a:t>9</a:t>
            </a:r>
            <a:r>
              <a:rPr b="0" i="0" lang="en-US" sz="2299" u="none" cap="none" strike="noStrike">
                <a:solidFill>
                  <a:srgbClr val="FFFFFF"/>
                </a:solidFill>
                <a:latin typeface="Montserrat"/>
                <a:ea typeface="Montserrat"/>
                <a:cs typeface="Montserrat"/>
                <a:sym typeface="Montserrat"/>
              </a:rPr>
              <a:t> + </a:t>
            </a:r>
            <a:r>
              <a:rPr b="0" i="0" lang="en-US" sz="2299" u="none" cap="none" strike="noStrike">
                <a:solidFill>
                  <a:srgbClr val="8C52FF"/>
                </a:solidFill>
                <a:latin typeface="Montserrat"/>
                <a:ea typeface="Montserrat"/>
                <a:cs typeface="Montserrat"/>
                <a:sym typeface="Montserrat"/>
              </a:rPr>
              <a:t>0</a:t>
            </a:r>
            <a:r>
              <a:rPr b="0" i="0" lang="en-US" sz="2299" u="none" cap="none" strike="noStrike">
                <a:solidFill>
                  <a:srgbClr val="FFFFFF"/>
                </a:solidFill>
                <a:latin typeface="Montserrat"/>
                <a:ea typeface="Montserrat"/>
                <a:cs typeface="Montserrat"/>
                <a:sym typeface="Montserrat"/>
              </a:rPr>
              <a:t>)/4 = </a:t>
            </a:r>
            <a:r>
              <a:rPr b="0" i="0" lang="en-US" sz="2299" u="none" cap="none" strike="noStrike">
                <a:solidFill>
                  <a:srgbClr val="7ED957"/>
                </a:solidFill>
                <a:latin typeface="Montserrat"/>
                <a:ea typeface="Montserrat"/>
                <a:cs typeface="Montserrat"/>
                <a:sym typeface="Montserrat"/>
              </a:rPr>
              <a:t>7 milisegundos</a:t>
            </a:r>
            <a:r>
              <a:rPr b="0" i="0" lang="en-US" sz="2299" u="none" cap="none" strike="noStrike">
                <a:solidFill>
                  <a:srgbClr val="FFFFFF"/>
                </a:solidFill>
                <a:latin typeface="Montserrat"/>
                <a:ea typeface="Montserrat"/>
                <a:cs typeface="Montserrat"/>
                <a:sym typeface="Montserrat"/>
              </a:rPr>
              <a:t>. En comparación, si usáramos FCFS, el tiempo de espera promedio sería de </a:t>
            </a:r>
            <a:r>
              <a:rPr b="0" i="0" lang="en-US" sz="2299" u="none" cap="none" strike="noStrike">
                <a:solidFill>
                  <a:srgbClr val="FF3131"/>
                </a:solidFill>
                <a:latin typeface="Montserrat"/>
                <a:ea typeface="Montserrat"/>
                <a:cs typeface="Montserrat"/>
                <a:sym typeface="Montserrat"/>
              </a:rPr>
              <a:t>10.25 milisegundos</a:t>
            </a:r>
            <a:r>
              <a:rPr b="0" i="0" lang="en-US" sz="2299" u="none" cap="none" strike="noStrike">
                <a:solidFill>
                  <a:srgbClr val="FFFFFF"/>
                </a:solidFill>
                <a:latin typeface="Montserrat"/>
                <a:ea typeface="Montserrat"/>
                <a:cs typeface="Montserrat"/>
                <a:sym typeface="Montserrat"/>
              </a:rPr>
              <a:t>.</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22" name="Shape 422"/>
        <p:cNvGrpSpPr/>
        <p:nvPr/>
      </p:nvGrpSpPr>
      <p:grpSpPr>
        <a:xfrm>
          <a:off x="0" y="0"/>
          <a:ext cx="0" cy="0"/>
          <a:chOff x="0" y="0"/>
          <a:chExt cx="0" cy="0"/>
        </a:xfrm>
      </p:grpSpPr>
      <p:grpSp>
        <p:nvGrpSpPr>
          <p:cNvPr id="423" name="Google Shape;423;p17"/>
          <p:cNvGrpSpPr/>
          <p:nvPr/>
        </p:nvGrpSpPr>
        <p:grpSpPr>
          <a:xfrm>
            <a:off x="1121232" y="936764"/>
            <a:ext cx="16230600" cy="3158027"/>
            <a:chOff x="0" y="-19050"/>
            <a:chExt cx="3363117" cy="654370"/>
          </a:xfrm>
        </p:grpSpPr>
        <p:sp>
          <p:nvSpPr>
            <p:cNvPr id="424" name="Google Shape;424;p17"/>
            <p:cNvSpPr/>
            <p:nvPr/>
          </p:nvSpPr>
          <p:spPr>
            <a:xfrm>
              <a:off x="0" y="0"/>
              <a:ext cx="3363117" cy="635320"/>
            </a:xfrm>
            <a:custGeom>
              <a:rect b="b" l="l" r="r" t="t"/>
              <a:pathLst>
                <a:path extrusionOk="0" h="635320" w="3363117">
                  <a:moveTo>
                    <a:pt x="24327" y="0"/>
                  </a:moveTo>
                  <a:lnTo>
                    <a:pt x="3338790" y="0"/>
                  </a:lnTo>
                  <a:cubicBezTo>
                    <a:pt x="3352225" y="0"/>
                    <a:pt x="3363117" y="10891"/>
                    <a:pt x="3363117" y="24327"/>
                  </a:cubicBezTo>
                  <a:lnTo>
                    <a:pt x="3363117" y="610993"/>
                  </a:lnTo>
                  <a:cubicBezTo>
                    <a:pt x="3363117" y="617445"/>
                    <a:pt x="3360554" y="623633"/>
                    <a:pt x="3355992" y="628195"/>
                  </a:cubicBezTo>
                  <a:cubicBezTo>
                    <a:pt x="3351430" y="632757"/>
                    <a:pt x="3345242" y="635320"/>
                    <a:pt x="3338790" y="635320"/>
                  </a:cubicBezTo>
                  <a:lnTo>
                    <a:pt x="24327" y="635320"/>
                  </a:lnTo>
                  <a:cubicBezTo>
                    <a:pt x="10891" y="635320"/>
                    <a:pt x="0" y="624428"/>
                    <a:pt x="0" y="610993"/>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7"/>
            <p:cNvSpPr txBox="1"/>
            <p:nvPr/>
          </p:nvSpPr>
          <p:spPr>
            <a:xfrm>
              <a:off x="0" y="-19050"/>
              <a:ext cx="3363117" cy="65437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26" name="Google Shape;426;p17"/>
          <p:cNvGrpSpPr/>
          <p:nvPr/>
        </p:nvGrpSpPr>
        <p:grpSpPr>
          <a:xfrm>
            <a:off x="9741099" y="4290275"/>
            <a:ext cx="7503046" cy="5436551"/>
            <a:chOff x="0" y="-19050"/>
            <a:chExt cx="1554681" cy="1076630"/>
          </a:xfrm>
        </p:grpSpPr>
        <p:sp>
          <p:nvSpPr>
            <p:cNvPr id="427" name="Google Shape;427;p17"/>
            <p:cNvSpPr/>
            <p:nvPr/>
          </p:nvSpPr>
          <p:spPr>
            <a:xfrm>
              <a:off x="0" y="0"/>
              <a:ext cx="1554681" cy="1057580"/>
            </a:xfrm>
            <a:custGeom>
              <a:rect b="b" l="l" r="r" t="t"/>
              <a:pathLst>
                <a:path extrusionOk="0" h="1057580" w="1554681">
                  <a:moveTo>
                    <a:pt x="52624" y="0"/>
                  </a:moveTo>
                  <a:lnTo>
                    <a:pt x="1502057" y="0"/>
                  </a:lnTo>
                  <a:cubicBezTo>
                    <a:pt x="1531120" y="0"/>
                    <a:pt x="1554681" y="23561"/>
                    <a:pt x="1554681" y="52624"/>
                  </a:cubicBezTo>
                  <a:lnTo>
                    <a:pt x="1554681" y="1004956"/>
                  </a:lnTo>
                  <a:cubicBezTo>
                    <a:pt x="1554681" y="1034020"/>
                    <a:pt x="1531120" y="1057580"/>
                    <a:pt x="1502057" y="1057580"/>
                  </a:cubicBezTo>
                  <a:lnTo>
                    <a:pt x="52624" y="1057580"/>
                  </a:lnTo>
                  <a:cubicBezTo>
                    <a:pt x="23561" y="1057580"/>
                    <a:pt x="0" y="1034020"/>
                    <a:pt x="0" y="1004956"/>
                  </a:cubicBezTo>
                  <a:lnTo>
                    <a:pt x="0" y="52624"/>
                  </a:lnTo>
                  <a:cubicBezTo>
                    <a:pt x="0" y="23561"/>
                    <a:pt x="23561" y="0"/>
                    <a:pt x="52624"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7"/>
            <p:cNvSpPr txBox="1"/>
            <p:nvPr/>
          </p:nvSpPr>
          <p:spPr>
            <a:xfrm>
              <a:off x="0" y="-19050"/>
              <a:ext cx="1554681" cy="107663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29" name="Google Shape;429;p17"/>
          <p:cNvSpPr/>
          <p:nvPr/>
        </p:nvSpPr>
        <p:spPr>
          <a:xfrm>
            <a:off x="10368723" y="4806057"/>
            <a:ext cx="6247736" cy="4256270"/>
          </a:xfrm>
          <a:custGeom>
            <a:rect b="b" l="l" r="r" t="t"/>
            <a:pathLst>
              <a:path extrusionOk="0" h="4256270" w="6247736">
                <a:moveTo>
                  <a:pt x="0" y="0"/>
                </a:moveTo>
                <a:lnTo>
                  <a:pt x="6247737" y="0"/>
                </a:lnTo>
                <a:lnTo>
                  <a:pt x="6247737" y="4256271"/>
                </a:lnTo>
                <a:lnTo>
                  <a:pt x="0" y="4256271"/>
                </a:lnTo>
                <a:lnTo>
                  <a:pt x="0" y="0"/>
                </a:lnTo>
                <a:close/>
              </a:path>
            </a:pathLst>
          </a:custGeom>
          <a:blipFill rotWithShape="1">
            <a:blip r:embed="rId3">
              <a:alphaModFix/>
            </a:blip>
            <a:stretch>
              <a:fillRect b="0" l="0" r="0" t="0"/>
            </a:stretch>
          </a:blipFill>
          <a:ln>
            <a:noFill/>
          </a:ln>
        </p:spPr>
      </p:sp>
      <p:sp>
        <p:nvSpPr>
          <p:cNvPr id="430" name="Google Shape;430;p17"/>
          <p:cNvSpPr txBox="1"/>
          <p:nvPr/>
        </p:nvSpPr>
        <p:spPr>
          <a:xfrm>
            <a:off x="1533313" y="1376496"/>
            <a:ext cx="15406439" cy="221869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 verdadera dificultad con el algoritmo SPN es conocer la duración de la siguiente solicitud de CPU. Un enfoque es intentar aproximar los tiempos. Es posible que no sepamos la duración de la próxima ráfaga de CPU, pero podemos predecir su valor. Esperamos que la próxima ráfaga de CPU tenga una duración similar a las anteriores. Por lo tanto, al calcular una aproximación de la duración de la siguiente ráfaga de CPU, podemos elegir el proceso con la ráfaga de CPU prevista más corta.</a:t>
            </a:r>
            <a:endParaRPr/>
          </a:p>
        </p:txBody>
      </p:sp>
      <p:grpSp>
        <p:nvGrpSpPr>
          <p:cNvPr id="431" name="Google Shape;431;p17"/>
          <p:cNvGrpSpPr/>
          <p:nvPr/>
        </p:nvGrpSpPr>
        <p:grpSpPr>
          <a:xfrm>
            <a:off x="1121225" y="4290275"/>
            <a:ext cx="8271863" cy="5436551"/>
            <a:chOff x="0" y="-19050"/>
            <a:chExt cx="1713985" cy="1076630"/>
          </a:xfrm>
        </p:grpSpPr>
        <p:sp>
          <p:nvSpPr>
            <p:cNvPr id="432" name="Google Shape;432;p17"/>
            <p:cNvSpPr/>
            <p:nvPr/>
          </p:nvSpPr>
          <p:spPr>
            <a:xfrm>
              <a:off x="0" y="0"/>
              <a:ext cx="1713985" cy="1057580"/>
            </a:xfrm>
            <a:custGeom>
              <a:rect b="b" l="l" r="r" t="t"/>
              <a:pathLst>
                <a:path extrusionOk="0" h="1057580" w="1713985">
                  <a:moveTo>
                    <a:pt x="47733" y="0"/>
                  </a:moveTo>
                  <a:lnTo>
                    <a:pt x="1666251" y="0"/>
                  </a:lnTo>
                  <a:cubicBezTo>
                    <a:pt x="1692614" y="0"/>
                    <a:pt x="1713985" y="21371"/>
                    <a:pt x="1713985" y="47733"/>
                  </a:cubicBezTo>
                  <a:lnTo>
                    <a:pt x="1713985" y="1009847"/>
                  </a:lnTo>
                  <a:cubicBezTo>
                    <a:pt x="1713985" y="1036210"/>
                    <a:pt x="1692614" y="1057580"/>
                    <a:pt x="1666251" y="1057580"/>
                  </a:cubicBezTo>
                  <a:lnTo>
                    <a:pt x="47733" y="1057580"/>
                  </a:lnTo>
                  <a:cubicBezTo>
                    <a:pt x="35073" y="1057580"/>
                    <a:pt x="22932" y="1052551"/>
                    <a:pt x="13981" y="1043600"/>
                  </a:cubicBezTo>
                  <a:cubicBezTo>
                    <a:pt x="5029" y="1034648"/>
                    <a:pt x="0" y="1022507"/>
                    <a:pt x="0" y="1009847"/>
                  </a:cubicBezTo>
                  <a:lnTo>
                    <a:pt x="0" y="47733"/>
                  </a:lnTo>
                  <a:cubicBezTo>
                    <a:pt x="0" y="21371"/>
                    <a:pt x="21371" y="0"/>
                    <a:pt x="47733"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txBox="1"/>
            <p:nvPr/>
          </p:nvSpPr>
          <p:spPr>
            <a:xfrm>
              <a:off x="0" y="-19050"/>
              <a:ext cx="1713985" cy="107663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34" name="Google Shape;434;p17"/>
          <p:cNvSpPr txBox="1"/>
          <p:nvPr/>
        </p:nvSpPr>
        <p:spPr>
          <a:xfrm>
            <a:off x="1443561" y="4700897"/>
            <a:ext cx="7627200" cy="49548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Sea </a:t>
            </a:r>
            <a:r>
              <a:rPr b="0" i="0" lang="en-US" sz="2299" u="none" cap="none" strike="noStrike">
                <a:solidFill>
                  <a:srgbClr val="67D3CD"/>
                </a:solidFill>
                <a:latin typeface="Montserrat"/>
                <a:ea typeface="Montserrat"/>
                <a:cs typeface="Montserrat"/>
                <a:sym typeface="Montserrat"/>
              </a:rPr>
              <a:t>tn </a:t>
            </a:r>
            <a:r>
              <a:rPr b="0" i="0" lang="en-US" sz="2299" u="none" cap="none" strike="noStrike">
                <a:solidFill>
                  <a:srgbClr val="FFFFFF"/>
                </a:solidFill>
                <a:latin typeface="Montserrat"/>
                <a:ea typeface="Montserrat"/>
                <a:cs typeface="Montserrat"/>
                <a:sym typeface="Montserrat"/>
              </a:rPr>
              <a:t>la longitud de la </a:t>
            </a:r>
            <a:r>
              <a:rPr lang="en-US" sz="2299">
                <a:solidFill>
                  <a:srgbClr val="FFFFFF"/>
                </a:solidFill>
                <a:latin typeface="Montserrat"/>
                <a:ea typeface="Montserrat"/>
                <a:cs typeface="Montserrat"/>
                <a:sym typeface="Montserrat"/>
              </a:rPr>
              <a:t>última</a:t>
            </a:r>
            <a:r>
              <a:rPr b="0" i="0" lang="en-US" sz="2299" u="none" cap="none" strike="noStrike">
                <a:solidFill>
                  <a:srgbClr val="FFFFFF"/>
                </a:solidFill>
                <a:latin typeface="Montserrat"/>
                <a:ea typeface="Montserrat"/>
                <a:cs typeface="Montserrat"/>
                <a:sym typeface="Montserrat"/>
              </a:rPr>
              <a:t> ráfaga de CPU  y </a:t>
            </a:r>
            <a:r>
              <a:rPr b="0" i="0" lang="en-US" sz="2299" u="none" cap="none" strike="noStrike">
                <a:solidFill>
                  <a:srgbClr val="67D3CD"/>
                </a:solidFill>
                <a:latin typeface="Montserrat"/>
                <a:ea typeface="Montserrat"/>
                <a:cs typeface="Montserrat"/>
                <a:sym typeface="Montserrat"/>
              </a:rPr>
              <a:t>Tn+1</a:t>
            </a:r>
            <a:r>
              <a:rPr b="0" i="0" lang="en-US" sz="2299" u="none" cap="none" strike="noStrike">
                <a:solidFill>
                  <a:srgbClr val="FFFFFF"/>
                </a:solidFill>
                <a:latin typeface="Montserrat"/>
                <a:ea typeface="Montserrat"/>
                <a:cs typeface="Montserrat"/>
                <a:sym typeface="Montserrat"/>
              </a:rPr>
              <a:t> el valor previsto para la siguiente ráfaga de CPU:</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ctr">
              <a:lnSpc>
                <a:spcPct val="130013"/>
              </a:lnSpc>
              <a:spcBef>
                <a:spcPts val="0"/>
              </a:spcBef>
              <a:spcAft>
                <a:spcPts val="0"/>
              </a:spcAft>
              <a:buNone/>
            </a:pPr>
            <a:r>
              <a:rPr b="0" i="0" lang="en-US" sz="2299" u="none" cap="none" strike="noStrike">
                <a:solidFill>
                  <a:srgbClr val="67D3CD"/>
                </a:solidFill>
                <a:latin typeface="Montserrat"/>
                <a:ea typeface="Montserrat"/>
                <a:cs typeface="Montserrat"/>
                <a:sym typeface="Montserrat"/>
              </a:rPr>
              <a:t>Tn+1 = a tn + (1 - a)Tn</a:t>
            </a:r>
            <a:endParaRPr/>
          </a:p>
          <a:p>
            <a:pPr indent="0" lvl="0" marL="0" marR="0" rtl="0" algn="ctr">
              <a:lnSpc>
                <a:spcPct val="130013"/>
              </a:lnSpc>
              <a:spcBef>
                <a:spcPts val="0"/>
              </a:spcBef>
              <a:spcAft>
                <a:spcPts val="0"/>
              </a:spcAft>
              <a:buNone/>
            </a:pPr>
            <a:r>
              <a:t/>
            </a:r>
            <a:endParaRPr b="0" i="0" sz="2299" u="none" cap="none" strike="noStrike">
              <a:solidFill>
                <a:srgbClr val="67D3CD"/>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valor de </a:t>
            </a:r>
            <a:r>
              <a:rPr b="0" i="0" lang="en-US" sz="2299" u="none" cap="none" strike="noStrike">
                <a:solidFill>
                  <a:srgbClr val="67D3CD"/>
                </a:solidFill>
                <a:latin typeface="Montserrat"/>
                <a:ea typeface="Montserrat"/>
                <a:cs typeface="Montserrat"/>
                <a:sym typeface="Montserrat"/>
              </a:rPr>
              <a:t>tn </a:t>
            </a:r>
            <a:r>
              <a:rPr b="0" i="0" lang="en-US" sz="2299" u="none" cap="none" strike="noStrike">
                <a:solidFill>
                  <a:srgbClr val="FFFFFF"/>
                </a:solidFill>
                <a:latin typeface="Montserrat"/>
                <a:ea typeface="Montserrat"/>
                <a:cs typeface="Montserrat"/>
                <a:sym typeface="Montserrat"/>
              </a:rPr>
              <a:t>el largo de la ultima rafaga; Tn tiene la predicción anterior. El parámetro </a:t>
            </a:r>
            <a:r>
              <a:rPr b="0" i="0" lang="en-US" sz="2299" u="none" cap="none" strike="noStrike">
                <a:solidFill>
                  <a:srgbClr val="5CD9C1"/>
                </a:solidFill>
                <a:latin typeface="Montserrat"/>
                <a:ea typeface="Montserrat"/>
                <a:cs typeface="Montserrat"/>
                <a:sym typeface="Montserrat"/>
              </a:rPr>
              <a:t>a</a:t>
            </a:r>
            <a:r>
              <a:rPr b="0" i="0" lang="en-US" sz="2299" u="none" cap="none" strike="noStrike">
                <a:solidFill>
                  <a:srgbClr val="FFFFFF"/>
                </a:solidFill>
                <a:latin typeface="Montserrat"/>
                <a:ea typeface="Montserrat"/>
                <a:cs typeface="Montserrat"/>
                <a:sym typeface="Montserrat"/>
              </a:rPr>
              <a:t> controla el peso de la predicción mas reciente. Si </a:t>
            </a:r>
            <a:r>
              <a:rPr b="0" i="0" lang="en-US" sz="2299" u="none" cap="none" strike="noStrike">
                <a:solidFill>
                  <a:srgbClr val="67D3CD"/>
                </a:solidFill>
                <a:latin typeface="Montserrat"/>
                <a:ea typeface="Montserrat"/>
                <a:cs typeface="Montserrat"/>
                <a:sym typeface="Montserrat"/>
              </a:rPr>
              <a:t>a = 0</a:t>
            </a:r>
            <a:r>
              <a:rPr b="0" i="0" lang="en-US" sz="2299" u="none" cap="none" strike="noStrike">
                <a:solidFill>
                  <a:srgbClr val="FFFFFF"/>
                </a:solidFill>
                <a:latin typeface="Montserrat"/>
                <a:ea typeface="Montserrat"/>
                <a:cs typeface="Montserrat"/>
                <a:sym typeface="Montserrat"/>
              </a:rPr>
              <a:t>, entonces </a:t>
            </a:r>
            <a:r>
              <a:rPr b="0" i="0" lang="en-US" sz="2299" u="none" cap="none" strike="noStrike">
                <a:solidFill>
                  <a:srgbClr val="67D3CD"/>
                </a:solidFill>
                <a:latin typeface="Montserrat"/>
                <a:ea typeface="Montserrat"/>
                <a:cs typeface="Montserrat"/>
                <a:sym typeface="Montserrat"/>
              </a:rPr>
              <a:t>Tn+1 = Tn</a:t>
            </a:r>
            <a:r>
              <a:rPr b="0" i="0" lang="en-US" sz="2299" u="none" cap="none" strike="noStrike">
                <a:solidFill>
                  <a:srgbClr val="FFFFFF"/>
                </a:solidFill>
                <a:latin typeface="Montserrat"/>
                <a:ea typeface="Montserrat"/>
                <a:cs typeface="Montserrat"/>
                <a:sym typeface="Montserrat"/>
              </a:rPr>
              <a:t> y se ignora la ultima rafaga; si </a:t>
            </a:r>
            <a:r>
              <a:rPr b="0" i="0" lang="en-US" sz="2299" u="none" cap="none" strike="noStrike">
                <a:solidFill>
                  <a:srgbClr val="5CD9C1"/>
                </a:solidFill>
                <a:latin typeface="Montserrat"/>
                <a:ea typeface="Montserrat"/>
                <a:cs typeface="Montserrat"/>
                <a:sym typeface="Montserrat"/>
              </a:rPr>
              <a:t>a = 1</a:t>
            </a:r>
            <a:r>
              <a:rPr b="0" i="0" lang="en-US" sz="2299" u="none" cap="none" strike="noStrike">
                <a:solidFill>
                  <a:srgbClr val="FFFFFF"/>
                </a:solidFill>
                <a:latin typeface="Montserrat"/>
                <a:ea typeface="Montserrat"/>
                <a:cs typeface="Montserrat"/>
                <a:sym typeface="Montserrat"/>
              </a:rPr>
              <a:t>, entonces </a:t>
            </a:r>
            <a:r>
              <a:rPr b="0" i="0" lang="en-US" sz="2299" u="none" cap="none" strike="noStrike">
                <a:solidFill>
                  <a:srgbClr val="5CD9C1"/>
                </a:solidFill>
                <a:latin typeface="Montserrat"/>
                <a:ea typeface="Montserrat"/>
                <a:cs typeface="Montserrat"/>
                <a:sym typeface="Montserrat"/>
              </a:rPr>
              <a:t>Tn+1 = tn</a:t>
            </a:r>
            <a:r>
              <a:rPr b="0" i="0" lang="en-US" sz="2299" u="none" cap="none" strike="noStrike">
                <a:solidFill>
                  <a:srgbClr val="FFFFFF"/>
                </a:solidFill>
                <a:latin typeface="Montserrat"/>
                <a:ea typeface="Montserrat"/>
                <a:cs typeface="Montserrat"/>
                <a:sym typeface="Montserrat"/>
              </a:rPr>
              <a:t> y solo importa la ráfaga de CPU más reciente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38" name="Shape 438"/>
        <p:cNvGrpSpPr/>
        <p:nvPr/>
      </p:nvGrpSpPr>
      <p:grpSpPr>
        <a:xfrm>
          <a:off x="0" y="0"/>
          <a:ext cx="0" cy="0"/>
          <a:chOff x="0" y="0"/>
          <a:chExt cx="0" cy="0"/>
        </a:xfrm>
      </p:grpSpPr>
      <p:grpSp>
        <p:nvGrpSpPr>
          <p:cNvPr id="439" name="Google Shape;439;p18"/>
          <p:cNvGrpSpPr/>
          <p:nvPr/>
        </p:nvGrpSpPr>
        <p:grpSpPr>
          <a:xfrm>
            <a:off x="1028700" y="2284132"/>
            <a:ext cx="16230600" cy="2123229"/>
            <a:chOff x="0" y="-19050"/>
            <a:chExt cx="3363117" cy="439951"/>
          </a:xfrm>
        </p:grpSpPr>
        <p:sp>
          <p:nvSpPr>
            <p:cNvPr id="440" name="Google Shape;440;p18"/>
            <p:cNvSpPr/>
            <p:nvPr/>
          </p:nvSpPr>
          <p:spPr>
            <a:xfrm>
              <a:off x="0" y="0"/>
              <a:ext cx="3363117" cy="420901"/>
            </a:xfrm>
            <a:custGeom>
              <a:rect b="b" l="l" r="r" t="t"/>
              <a:pathLst>
                <a:path extrusionOk="0" h="420901" w="3363117">
                  <a:moveTo>
                    <a:pt x="24327" y="0"/>
                  </a:moveTo>
                  <a:lnTo>
                    <a:pt x="3338790" y="0"/>
                  </a:lnTo>
                  <a:cubicBezTo>
                    <a:pt x="3352225" y="0"/>
                    <a:pt x="3363117" y="10891"/>
                    <a:pt x="3363117" y="24327"/>
                  </a:cubicBezTo>
                  <a:lnTo>
                    <a:pt x="3363117" y="396574"/>
                  </a:lnTo>
                  <a:cubicBezTo>
                    <a:pt x="3363117" y="403026"/>
                    <a:pt x="3360554" y="409214"/>
                    <a:pt x="3355992" y="413776"/>
                  </a:cubicBezTo>
                  <a:cubicBezTo>
                    <a:pt x="3351430" y="418338"/>
                    <a:pt x="3345242" y="420901"/>
                    <a:pt x="3338790" y="420901"/>
                  </a:cubicBezTo>
                  <a:lnTo>
                    <a:pt x="24327" y="420901"/>
                  </a:lnTo>
                  <a:cubicBezTo>
                    <a:pt x="10891" y="420901"/>
                    <a:pt x="0" y="410010"/>
                    <a:pt x="0" y="396574"/>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8"/>
            <p:cNvSpPr txBox="1"/>
            <p:nvPr/>
          </p:nvSpPr>
          <p:spPr>
            <a:xfrm>
              <a:off x="0" y="-19050"/>
              <a:ext cx="3363117" cy="43995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2" name="Google Shape;442;p18"/>
          <p:cNvGrpSpPr/>
          <p:nvPr/>
        </p:nvGrpSpPr>
        <p:grpSpPr>
          <a:xfrm>
            <a:off x="1136450" y="4572420"/>
            <a:ext cx="9344312" cy="4556741"/>
            <a:chOff x="0" y="-19050"/>
            <a:chExt cx="1936220" cy="944195"/>
          </a:xfrm>
        </p:grpSpPr>
        <p:sp>
          <p:nvSpPr>
            <p:cNvPr id="443" name="Google Shape;443;p18"/>
            <p:cNvSpPr/>
            <p:nvPr/>
          </p:nvSpPr>
          <p:spPr>
            <a:xfrm>
              <a:off x="0" y="0"/>
              <a:ext cx="1936220" cy="925145"/>
            </a:xfrm>
            <a:custGeom>
              <a:rect b="b" l="l" r="r" t="t"/>
              <a:pathLst>
                <a:path extrusionOk="0" h="925145" w="1936220">
                  <a:moveTo>
                    <a:pt x="42254" y="0"/>
                  </a:moveTo>
                  <a:lnTo>
                    <a:pt x="1893966" y="0"/>
                  </a:lnTo>
                  <a:cubicBezTo>
                    <a:pt x="1905172" y="0"/>
                    <a:pt x="1915920" y="4452"/>
                    <a:pt x="1923844" y="12376"/>
                  </a:cubicBezTo>
                  <a:cubicBezTo>
                    <a:pt x="1931768" y="20300"/>
                    <a:pt x="1936220" y="31048"/>
                    <a:pt x="1936220" y="42254"/>
                  </a:cubicBezTo>
                  <a:lnTo>
                    <a:pt x="1936220" y="882891"/>
                  </a:lnTo>
                  <a:cubicBezTo>
                    <a:pt x="1936220" y="894097"/>
                    <a:pt x="1931768" y="904845"/>
                    <a:pt x="1923844" y="912769"/>
                  </a:cubicBezTo>
                  <a:cubicBezTo>
                    <a:pt x="1915920" y="920693"/>
                    <a:pt x="1905172" y="925145"/>
                    <a:pt x="1893966" y="925145"/>
                  </a:cubicBezTo>
                  <a:lnTo>
                    <a:pt x="42254" y="925145"/>
                  </a:lnTo>
                  <a:cubicBezTo>
                    <a:pt x="31048" y="925145"/>
                    <a:pt x="20300" y="920693"/>
                    <a:pt x="12376" y="912769"/>
                  </a:cubicBezTo>
                  <a:cubicBezTo>
                    <a:pt x="4452" y="904845"/>
                    <a:pt x="0" y="894097"/>
                    <a:pt x="0" y="882891"/>
                  </a:cubicBezTo>
                  <a:lnTo>
                    <a:pt x="0" y="42254"/>
                  </a:lnTo>
                  <a:cubicBezTo>
                    <a:pt x="0" y="31048"/>
                    <a:pt x="4452" y="20300"/>
                    <a:pt x="12376" y="12376"/>
                  </a:cubicBezTo>
                  <a:cubicBezTo>
                    <a:pt x="20300" y="4452"/>
                    <a:pt x="31048" y="0"/>
                    <a:pt x="42254"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8"/>
            <p:cNvSpPr txBox="1"/>
            <p:nvPr/>
          </p:nvSpPr>
          <p:spPr>
            <a:xfrm>
              <a:off x="0" y="-19050"/>
              <a:ext cx="1936220" cy="9441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5" name="Google Shape;445;p18"/>
          <p:cNvGrpSpPr/>
          <p:nvPr/>
        </p:nvGrpSpPr>
        <p:grpSpPr>
          <a:xfrm>
            <a:off x="10838518" y="4572420"/>
            <a:ext cx="6420782" cy="4556741"/>
            <a:chOff x="0" y="-19050"/>
            <a:chExt cx="1330440" cy="944195"/>
          </a:xfrm>
        </p:grpSpPr>
        <p:sp>
          <p:nvSpPr>
            <p:cNvPr id="446" name="Google Shape;446;p18"/>
            <p:cNvSpPr/>
            <p:nvPr/>
          </p:nvSpPr>
          <p:spPr>
            <a:xfrm>
              <a:off x="0" y="0"/>
              <a:ext cx="1330440" cy="925145"/>
            </a:xfrm>
            <a:custGeom>
              <a:rect b="b" l="l" r="r" t="t"/>
              <a:pathLst>
                <a:path extrusionOk="0" h="925145" w="1330440">
                  <a:moveTo>
                    <a:pt x="61494" y="0"/>
                  </a:moveTo>
                  <a:lnTo>
                    <a:pt x="1268946" y="0"/>
                  </a:lnTo>
                  <a:cubicBezTo>
                    <a:pt x="1285256" y="0"/>
                    <a:pt x="1300897" y="6479"/>
                    <a:pt x="1312429" y="18011"/>
                  </a:cubicBezTo>
                  <a:cubicBezTo>
                    <a:pt x="1323961" y="29543"/>
                    <a:pt x="1330440" y="45185"/>
                    <a:pt x="1330440" y="61494"/>
                  </a:cubicBezTo>
                  <a:lnTo>
                    <a:pt x="1330440" y="863651"/>
                  </a:lnTo>
                  <a:cubicBezTo>
                    <a:pt x="1330440" y="879961"/>
                    <a:pt x="1323961" y="895602"/>
                    <a:pt x="1312429" y="907134"/>
                  </a:cubicBezTo>
                  <a:cubicBezTo>
                    <a:pt x="1300897" y="918666"/>
                    <a:pt x="1285256" y="925145"/>
                    <a:pt x="1268946" y="925145"/>
                  </a:cubicBezTo>
                  <a:lnTo>
                    <a:pt x="61494" y="925145"/>
                  </a:lnTo>
                  <a:cubicBezTo>
                    <a:pt x="45185" y="925145"/>
                    <a:pt x="29543" y="918666"/>
                    <a:pt x="18011" y="907134"/>
                  </a:cubicBezTo>
                  <a:cubicBezTo>
                    <a:pt x="6479" y="895602"/>
                    <a:pt x="0" y="879961"/>
                    <a:pt x="0" y="863651"/>
                  </a:cubicBezTo>
                  <a:lnTo>
                    <a:pt x="0" y="61494"/>
                  </a:lnTo>
                  <a:cubicBezTo>
                    <a:pt x="0" y="45185"/>
                    <a:pt x="6479" y="29543"/>
                    <a:pt x="18011" y="18011"/>
                  </a:cubicBezTo>
                  <a:cubicBezTo>
                    <a:pt x="29543" y="6479"/>
                    <a:pt x="45185" y="0"/>
                    <a:pt x="61494"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8"/>
            <p:cNvSpPr txBox="1"/>
            <p:nvPr/>
          </p:nvSpPr>
          <p:spPr>
            <a:xfrm>
              <a:off x="0" y="-19050"/>
              <a:ext cx="1330440" cy="94419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48" name="Google Shape;448;p18"/>
          <p:cNvSpPr/>
          <p:nvPr/>
        </p:nvSpPr>
        <p:spPr>
          <a:xfrm>
            <a:off x="1696466" y="5114624"/>
            <a:ext cx="8313160" cy="3564268"/>
          </a:xfrm>
          <a:custGeom>
            <a:rect b="b" l="l" r="r" t="t"/>
            <a:pathLst>
              <a:path extrusionOk="0" h="3564268" w="8313160">
                <a:moveTo>
                  <a:pt x="0" y="0"/>
                </a:moveTo>
                <a:lnTo>
                  <a:pt x="8313161" y="0"/>
                </a:lnTo>
                <a:lnTo>
                  <a:pt x="8313161" y="3564268"/>
                </a:lnTo>
                <a:lnTo>
                  <a:pt x="0" y="3564268"/>
                </a:lnTo>
                <a:lnTo>
                  <a:pt x="0" y="0"/>
                </a:lnTo>
                <a:close/>
              </a:path>
            </a:pathLst>
          </a:custGeom>
          <a:blipFill rotWithShape="1">
            <a:blip r:embed="rId3">
              <a:alphaModFix/>
            </a:blip>
            <a:stretch>
              <a:fillRect b="0" l="0" r="0" t="0"/>
            </a:stretch>
          </a:blipFill>
          <a:ln>
            <a:noFill/>
          </a:ln>
        </p:spPr>
      </p:sp>
      <p:sp>
        <p:nvSpPr>
          <p:cNvPr id="449" name="Google Shape;449;p18"/>
          <p:cNvSpPr/>
          <p:nvPr/>
        </p:nvSpPr>
        <p:spPr>
          <a:xfrm>
            <a:off x="12373667" y="5167476"/>
            <a:ext cx="3350485" cy="3458565"/>
          </a:xfrm>
          <a:custGeom>
            <a:rect b="b" l="l" r="r" t="t"/>
            <a:pathLst>
              <a:path extrusionOk="0" h="3458565" w="3350485">
                <a:moveTo>
                  <a:pt x="0" y="0"/>
                </a:moveTo>
                <a:lnTo>
                  <a:pt x="3350484" y="0"/>
                </a:lnTo>
                <a:lnTo>
                  <a:pt x="3350484" y="3458564"/>
                </a:lnTo>
                <a:lnTo>
                  <a:pt x="0" y="3458564"/>
                </a:lnTo>
                <a:lnTo>
                  <a:pt x="0" y="0"/>
                </a:lnTo>
                <a:close/>
              </a:path>
            </a:pathLst>
          </a:custGeom>
          <a:blipFill rotWithShape="1">
            <a:blip r:embed="rId4">
              <a:alphaModFix/>
            </a:blip>
            <a:stretch>
              <a:fillRect b="0" l="0" r="0" t="0"/>
            </a:stretch>
          </a:blipFill>
          <a:ln>
            <a:noFill/>
          </a:ln>
        </p:spPr>
      </p:sp>
      <p:sp>
        <p:nvSpPr>
          <p:cNvPr id="450" name="Google Shape;450;p18"/>
          <p:cNvSpPr txBox="1"/>
          <p:nvPr/>
        </p:nvSpPr>
        <p:spPr>
          <a:xfrm>
            <a:off x="1136450" y="1157839"/>
            <a:ext cx="16015101" cy="850138"/>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5599" u="none" cap="none" strike="noStrike">
                <a:solidFill>
                  <a:srgbClr val="FFFFFF"/>
                </a:solidFill>
                <a:latin typeface="Arial"/>
                <a:ea typeface="Arial"/>
                <a:cs typeface="Arial"/>
                <a:sym typeface="Arial"/>
              </a:rPr>
              <a:t>PLANIFICACIÓN PRIORITARIA</a:t>
            </a:r>
            <a:endParaRPr/>
          </a:p>
        </p:txBody>
      </p:sp>
      <p:sp>
        <p:nvSpPr>
          <p:cNvPr id="451" name="Google Shape;451;p18"/>
          <p:cNvSpPr txBox="1"/>
          <p:nvPr/>
        </p:nvSpPr>
        <p:spPr>
          <a:xfrm>
            <a:off x="1440781" y="2804944"/>
            <a:ext cx="15406439" cy="11042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Se asocia una prioridad a cada proceso y la CPU se asigna al proceso. con la máxima prioridad. Los procesos de igual prioridad se planificacn en orden FCFS. Cuanto mayor sea la ráfaga de la CPU, menor será la prioridad y viceversa.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55" name="Shape 455"/>
        <p:cNvGrpSpPr/>
        <p:nvPr/>
      </p:nvGrpSpPr>
      <p:grpSpPr>
        <a:xfrm>
          <a:off x="0" y="0"/>
          <a:ext cx="0" cy="0"/>
          <a:chOff x="0" y="0"/>
          <a:chExt cx="0" cy="0"/>
        </a:xfrm>
      </p:grpSpPr>
      <p:grpSp>
        <p:nvGrpSpPr>
          <p:cNvPr id="456" name="Google Shape;456;p19"/>
          <p:cNvGrpSpPr/>
          <p:nvPr/>
        </p:nvGrpSpPr>
        <p:grpSpPr>
          <a:xfrm>
            <a:off x="1028700" y="1066111"/>
            <a:ext cx="16230600" cy="1940612"/>
            <a:chOff x="0" y="-19050"/>
            <a:chExt cx="3363117" cy="402111"/>
          </a:xfrm>
        </p:grpSpPr>
        <p:sp>
          <p:nvSpPr>
            <p:cNvPr id="457" name="Google Shape;457;p19"/>
            <p:cNvSpPr/>
            <p:nvPr/>
          </p:nvSpPr>
          <p:spPr>
            <a:xfrm>
              <a:off x="0" y="0"/>
              <a:ext cx="3363117" cy="383061"/>
            </a:xfrm>
            <a:custGeom>
              <a:rect b="b" l="l" r="r" t="t"/>
              <a:pathLst>
                <a:path extrusionOk="0" h="383061" w="3363117">
                  <a:moveTo>
                    <a:pt x="24327" y="0"/>
                  </a:moveTo>
                  <a:lnTo>
                    <a:pt x="3338790" y="0"/>
                  </a:lnTo>
                  <a:cubicBezTo>
                    <a:pt x="3352225" y="0"/>
                    <a:pt x="3363117" y="10891"/>
                    <a:pt x="3363117" y="24327"/>
                  </a:cubicBezTo>
                  <a:lnTo>
                    <a:pt x="3363117" y="358734"/>
                  </a:lnTo>
                  <a:cubicBezTo>
                    <a:pt x="3363117" y="365186"/>
                    <a:pt x="3360554" y="371374"/>
                    <a:pt x="3355992" y="375936"/>
                  </a:cubicBezTo>
                  <a:cubicBezTo>
                    <a:pt x="3351430" y="380498"/>
                    <a:pt x="3345242" y="383061"/>
                    <a:pt x="3338790" y="383061"/>
                  </a:cubicBezTo>
                  <a:lnTo>
                    <a:pt x="24327" y="383061"/>
                  </a:lnTo>
                  <a:cubicBezTo>
                    <a:pt x="10891" y="383061"/>
                    <a:pt x="0" y="372170"/>
                    <a:pt x="0" y="358734"/>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txBox="1"/>
            <p:nvPr/>
          </p:nvSpPr>
          <p:spPr>
            <a:xfrm>
              <a:off x="0" y="-19050"/>
              <a:ext cx="3363117" cy="40211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9" name="Google Shape;459;p19"/>
          <p:cNvGrpSpPr/>
          <p:nvPr/>
        </p:nvGrpSpPr>
        <p:grpSpPr>
          <a:xfrm>
            <a:off x="1028700" y="3306577"/>
            <a:ext cx="5304356" cy="3366515"/>
            <a:chOff x="0" y="-19050"/>
            <a:chExt cx="1099107" cy="697570"/>
          </a:xfrm>
        </p:grpSpPr>
        <p:sp>
          <p:nvSpPr>
            <p:cNvPr id="460" name="Google Shape;460;p19"/>
            <p:cNvSpPr/>
            <p:nvPr/>
          </p:nvSpPr>
          <p:spPr>
            <a:xfrm>
              <a:off x="0" y="0"/>
              <a:ext cx="1099107" cy="678520"/>
            </a:xfrm>
            <a:custGeom>
              <a:rect b="b" l="l" r="r" t="t"/>
              <a:pathLst>
                <a:path extrusionOk="0" h="678520" w="1099107">
                  <a:moveTo>
                    <a:pt x="74437" y="0"/>
                  </a:moveTo>
                  <a:lnTo>
                    <a:pt x="1024671" y="0"/>
                  </a:lnTo>
                  <a:cubicBezTo>
                    <a:pt x="1044413" y="0"/>
                    <a:pt x="1063346" y="7842"/>
                    <a:pt x="1077305" y="21802"/>
                  </a:cubicBezTo>
                  <a:cubicBezTo>
                    <a:pt x="1091265" y="35762"/>
                    <a:pt x="1099107" y="54695"/>
                    <a:pt x="1099107" y="74437"/>
                  </a:cubicBezTo>
                  <a:lnTo>
                    <a:pt x="1099107" y="604084"/>
                  </a:lnTo>
                  <a:cubicBezTo>
                    <a:pt x="1099107" y="623826"/>
                    <a:pt x="1091265" y="642759"/>
                    <a:pt x="1077305" y="656718"/>
                  </a:cubicBezTo>
                  <a:cubicBezTo>
                    <a:pt x="1063346" y="670678"/>
                    <a:pt x="1044413" y="678520"/>
                    <a:pt x="1024671" y="678520"/>
                  </a:cubicBezTo>
                  <a:lnTo>
                    <a:pt x="74437" y="678520"/>
                  </a:lnTo>
                  <a:cubicBezTo>
                    <a:pt x="54695" y="678520"/>
                    <a:pt x="35762" y="670678"/>
                    <a:pt x="21802" y="656718"/>
                  </a:cubicBezTo>
                  <a:cubicBezTo>
                    <a:pt x="7842" y="642759"/>
                    <a:pt x="0" y="623826"/>
                    <a:pt x="0" y="604084"/>
                  </a:cubicBezTo>
                  <a:lnTo>
                    <a:pt x="0" y="74437"/>
                  </a:lnTo>
                  <a:cubicBezTo>
                    <a:pt x="0" y="54695"/>
                    <a:pt x="7842" y="35762"/>
                    <a:pt x="21802" y="21802"/>
                  </a:cubicBezTo>
                  <a:cubicBezTo>
                    <a:pt x="35762" y="7842"/>
                    <a:pt x="54695" y="0"/>
                    <a:pt x="7443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txBox="1"/>
            <p:nvPr/>
          </p:nvSpPr>
          <p:spPr>
            <a:xfrm>
              <a:off x="0" y="-19050"/>
              <a:ext cx="1099107" cy="69757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62" name="Google Shape;462;p19"/>
          <p:cNvGrpSpPr/>
          <p:nvPr/>
        </p:nvGrpSpPr>
        <p:grpSpPr>
          <a:xfrm>
            <a:off x="6603837" y="3306577"/>
            <a:ext cx="10655463" cy="3320862"/>
            <a:chOff x="0" y="-19050"/>
            <a:chExt cx="2207902" cy="688111"/>
          </a:xfrm>
        </p:grpSpPr>
        <p:sp>
          <p:nvSpPr>
            <p:cNvPr id="463" name="Google Shape;463;p19"/>
            <p:cNvSpPr/>
            <p:nvPr/>
          </p:nvSpPr>
          <p:spPr>
            <a:xfrm>
              <a:off x="0" y="0"/>
              <a:ext cx="2207902" cy="669061"/>
            </a:xfrm>
            <a:custGeom>
              <a:rect b="b" l="l" r="r" t="t"/>
              <a:pathLst>
                <a:path extrusionOk="0" h="669061" w="2207902">
                  <a:moveTo>
                    <a:pt x="37055" y="0"/>
                  </a:moveTo>
                  <a:lnTo>
                    <a:pt x="2170847" y="0"/>
                  </a:lnTo>
                  <a:cubicBezTo>
                    <a:pt x="2191312" y="0"/>
                    <a:pt x="2207902" y="16590"/>
                    <a:pt x="2207902" y="37055"/>
                  </a:cubicBezTo>
                  <a:lnTo>
                    <a:pt x="2207902" y="632006"/>
                  </a:lnTo>
                  <a:cubicBezTo>
                    <a:pt x="2207902" y="652471"/>
                    <a:pt x="2191312" y="669061"/>
                    <a:pt x="2170847" y="669061"/>
                  </a:cubicBezTo>
                  <a:lnTo>
                    <a:pt x="37055" y="669061"/>
                  </a:lnTo>
                  <a:cubicBezTo>
                    <a:pt x="16590" y="669061"/>
                    <a:pt x="0" y="652471"/>
                    <a:pt x="0" y="632006"/>
                  </a:cubicBezTo>
                  <a:lnTo>
                    <a:pt x="0" y="37055"/>
                  </a:lnTo>
                  <a:cubicBezTo>
                    <a:pt x="0" y="16590"/>
                    <a:pt x="16590" y="0"/>
                    <a:pt x="37055"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9"/>
            <p:cNvSpPr txBox="1"/>
            <p:nvPr/>
          </p:nvSpPr>
          <p:spPr>
            <a:xfrm>
              <a:off x="0" y="-19050"/>
              <a:ext cx="2207902" cy="68811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65" name="Google Shape;465;p19"/>
          <p:cNvGrpSpPr/>
          <p:nvPr/>
        </p:nvGrpSpPr>
        <p:grpSpPr>
          <a:xfrm>
            <a:off x="1028700" y="6838329"/>
            <a:ext cx="16230600" cy="2290624"/>
            <a:chOff x="0" y="-19050"/>
            <a:chExt cx="3363117" cy="474636"/>
          </a:xfrm>
        </p:grpSpPr>
        <p:sp>
          <p:nvSpPr>
            <p:cNvPr id="466" name="Google Shape;466;p19"/>
            <p:cNvSpPr/>
            <p:nvPr/>
          </p:nvSpPr>
          <p:spPr>
            <a:xfrm>
              <a:off x="0" y="0"/>
              <a:ext cx="3363117" cy="455586"/>
            </a:xfrm>
            <a:custGeom>
              <a:rect b="b" l="l" r="r" t="t"/>
              <a:pathLst>
                <a:path extrusionOk="0" h="455586" w="3363117">
                  <a:moveTo>
                    <a:pt x="24327" y="0"/>
                  </a:moveTo>
                  <a:lnTo>
                    <a:pt x="3338790" y="0"/>
                  </a:lnTo>
                  <a:cubicBezTo>
                    <a:pt x="3352225" y="0"/>
                    <a:pt x="3363117" y="10891"/>
                    <a:pt x="3363117" y="24327"/>
                  </a:cubicBezTo>
                  <a:lnTo>
                    <a:pt x="3363117" y="431260"/>
                  </a:lnTo>
                  <a:cubicBezTo>
                    <a:pt x="3363117" y="444695"/>
                    <a:pt x="3352225" y="455586"/>
                    <a:pt x="3338790" y="455586"/>
                  </a:cubicBezTo>
                  <a:lnTo>
                    <a:pt x="24327" y="455586"/>
                  </a:lnTo>
                  <a:cubicBezTo>
                    <a:pt x="10891" y="455586"/>
                    <a:pt x="0" y="444695"/>
                    <a:pt x="0" y="431260"/>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txBox="1"/>
            <p:nvPr/>
          </p:nvSpPr>
          <p:spPr>
            <a:xfrm>
              <a:off x="0" y="-19050"/>
              <a:ext cx="3363117" cy="47463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68" name="Google Shape;468;p19"/>
          <p:cNvSpPr/>
          <p:nvPr/>
        </p:nvSpPr>
        <p:spPr>
          <a:xfrm>
            <a:off x="1376672" y="3866417"/>
            <a:ext cx="4608412" cy="2338769"/>
          </a:xfrm>
          <a:custGeom>
            <a:rect b="b" l="l" r="r" t="t"/>
            <a:pathLst>
              <a:path extrusionOk="0" h="2338769" w="4608412">
                <a:moveTo>
                  <a:pt x="0" y="0"/>
                </a:moveTo>
                <a:lnTo>
                  <a:pt x="4608412" y="0"/>
                </a:lnTo>
                <a:lnTo>
                  <a:pt x="4608412" y="2338770"/>
                </a:lnTo>
                <a:lnTo>
                  <a:pt x="0" y="2338770"/>
                </a:lnTo>
                <a:lnTo>
                  <a:pt x="0" y="0"/>
                </a:lnTo>
                <a:close/>
              </a:path>
            </a:pathLst>
          </a:custGeom>
          <a:blipFill rotWithShape="1">
            <a:blip r:embed="rId3">
              <a:alphaModFix/>
            </a:blip>
            <a:stretch>
              <a:fillRect b="0" l="0" r="0" t="0"/>
            </a:stretch>
          </a:blipFill>
          <a:ln>
            <a:noFill/>
          </a:ln>
        </p:spPr>
      </p:sp>
      <p:sp>
        <p:nvSpPr>
          <p:cNvPr id="469" name="Google Shape;469;p19"/>
          <p:cNvSpPr/>
          <p:nvPr/>
        </p:nvSpPr>
        <p:spPr>
          <a:xfrm>
            <a:off x="7042263" y="4340696"/>
            <a:ext cx="9778611" cy="1344559"/>
          </a:xfrm>
          <a:custGeom>
            <a:rect b="b" l="l" r="r" t="t"/>
            <a:pathLst>
              <a:path extrusionOk="0" h="1344559" w="9778611">
                <a:moveTo>
                  <a:pt x="0" y="0"/>
                </a:moveTo>
                <a:lnTo>
                  <a:pt x="9778611" y="0"/>
                </a:lnTo>
                <a:lnTo>
                  <a:pt x="9778611" y="1344559"/>
                </a:lnTo>
                <a:lnTo>
                  <a:pt x="0" y="1344559"/>
                </a:lnTo>
                <a:lnTo>
                  <a:pt x="0" y="0"/>
                </a:lnTo>
                <a:close/>
              </a:path>
            </a:pathLst>
          </a:custGeom>
          <a:blipFill rotWithShape="1">
            <a:blip r:embed="rId4">
              <a:alphaModFix/>
            </a:blip>
            <a:stretch>
              <a:fillRect b="0" l="0" r="0" t="0"/>
            </a:stretch>
          </a:blipFill>
          <a:ln>
            <a:noFill/>
          </a:ln>
        </p:spPr>
      </p:sp>
      <p:sp>
        <p:nvSpPr>
          <p:cNvPr id="470" name="Google Shape;470;p19"/>
          <p:cNvSpPr txBox="1"/>
          <p:nvPr/>
        </p:nvSpPr>
        <p:spPr>
          <a:xfrm>
            <a:off x="1469099" y="1520727"/>
            <a:ext cx="15117304" cy="11042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Como ejemplo, considere el siguiente conjunto de procesos, que se supone que llegaron al tiempo 0, en el orden P1, P2, ... P5, con la duración de la ráfaga de la CPU dada en milisegundos:</a:t>
            </a:r>
            <a:endParaRPr/>
          </a:p>
        </p:txBody>
      </p:sp>
      <p:sp>
        <p:nvSpPr>
          <p:cNvPr id="471" name="Google Shape;471;p19"/>
          <p:cNvSpPr txBox="1"/>
          <p:nvPr/>
        </p:nvSpPr>
        <p:spPr>
          <a:xfrm>
            <a:off x="1691871" y="7425566"/>
            <a:ext cx="14904257" cy="11042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En este caso, el planificador no tiene decir en cual se corre primero, sin importar el largo del proceso deberá de planificar los procesos según su prioridad, planificando antes los procesos con un valor de prioridad mas pequeño.</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75" name="Shape 475"/>
        <p:cNvGrpSpPr/>
        <p:nvPr/>
      </p:nvGrpSpPr>
      <p:grpSpPr>
        <a:xfrm>
          <a:off x="0" y="0"/>
          <a:ext cx="0" cy="0"/>
          <a:chOff x="0" y="0"/>
          <a:chExt cx="0" cy="0"/>
        </a:xfrm>
      </p:grpSpPr>
      <p:grpSp>
        <p:nvGrpSpPr>
          <p:cNvPr id="476" name="Google Shape;476;p20"/>
          <p:cNvGrpSpPr/>
          <p:nvPr/>
        </p:nvGrpSpPr>
        <p:grpSpPr>
          <a:xfrm>
            <a:off x="11009186" y="822832"/>
            <a:ext cx="6091689" cy="8549401"/>
            <a:chOff x="0" y="-19050"/>
            <a:chExt cx="1262249" cy="1771508"/>
          </a:xfrm>
        </p:grpSpPr>
        <p:sp>
          <p:nvSpPr>
            <p:cNvPr id="477" name="Google Shape;477;p20"/>
            <p:cNvSpPr/>
            <p:nvPr/>
          </p:nvSpPr>
          <p:spPr>
            <a:xfrm>
              <a:off x="0" y="0"/>
              <a:ext cx="1262249" cy="1752458"/>
            </a:xfrm>
            <a:custGeom>
              <a:rect b="b" l="l" r="r" t="t"/>
              <a:pathLst>
                <a:path extrusionOk="0" h="1752458" w="1262249">
                  <a:moveTo>
                    <a:pt x="64816" y="0"/>
                  </a:moveTo>
                  <a:lnTo>
                    <a:pt x="1197433" y="0"/>
                  </a:lnTo>
                  <a:cubicBezTo>
                    <a:pt x="1233230" y="0"/>
                    <a:pt x="1262249" y="29019"/>
                    <a:pt x="1262249" y="64816"/>
                  </a:cubicBezTo>
                  <a:lnTo>
                    <a:pt x="1262249" y="1687642"/>
                  </a:lnTo>
                  <a:cubicBezTo>
                    <a:pt x="1262249" y="1704832"/>
                    <a:pt x="1255420" y="1721319"/>
                    <a:pt x="1243265" y="1733474"/>
                  </a:cubicBezTo>
                  <a:cubicBezTo>
                    <a:pt x="1231110" y="1745629"/>
                    <a:pt x="1214624" y="1752458"/>
                    <a:pt x="1197433" y="1752458"/>
                  </a:cubicBezTo>
                  <a:lnTo>
                    <a:pt x="64816" y="1752458"/>
                  </a:lnTo>
                  <a:cubicBezTo>
                    <a:pt x="29019" y="1752458"/>
                    <a:pt x="0" y="1723439"/>
                    <a:pt x="0" y="1687642"/>
                  </a:cubicBezTo>
                  <a:lnTo>
                    <a:pt x="0" y="64816"/>
                  </a:lnTo>
                  <a:cubicBezTo>
                    <a:pt x="0" y="47626"/>
                    <a:pt x="6829" y="31139"/>
                    <a:pt x="18984" y="18984"/>
                  </a:cubicBezTo>
                  <a:cubicBezTo>
                    <a:pt x="31139" y="6829"/>
                    <a:pt x="47626" y="0"/>
                    <a:pt x="6481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txBox="1"/>
            <p:nvPr/>
          </p:nvSpPr>
          <p:spPr>
            <a:xfrm>
              <a:off x="0" y="-19050"/>
              <a:ext cx="1262249" cy="177150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79" name="Google Shape;479;p20"/>
          <p:cNvGrpSpPr/>
          <p:nvPr/>
        </p:nvGrpSpPr>
        <p:grpSpPr>
          <a:xfrm>
            <a:off x="1187126" y="822832"/>
            <a:ext cx="9489199" cy="8549401"/>
            <a:chOff x="0" y="-19050"/>
            <a:chExt cx="1966242" cy="1771508"/>
          </a:xfrm>
        </p:grpSpPr>
        <p:sp>
          <p:nvSpPr>
            <p:cNvPr id="480" name="Google Shape;480;p20"/>
            <p:cNvSpPr/>
            <p:nvPr/>
          </p:nvSpPr>
          <p:spPr>
            <a:xfrm>
              <a:off x="0" y="0"/>
              <a:ext cx="1966242" cy="1752458"/>
            </a:xfrm>
            <a:custGeom>
              <a:rect b="b" l="l" r="r" t="t"/>
              <a:pathLst>
                <a:path extrusionOk="0" h="1752458" w="1966242">
                  <a:moveTo>
                    <a:pt x="41609" y="0"/>
                  </a:moveTo>
                  <a:lnTo>
                    <a:pt x="1924633" y="0"/>
                  </a:lnTo>
                  <a:cubicBezTo>
                    <a:pt x="1935668" y="0"/>
                    <a:pt x="1946252" y="4384"/>
                    <a:pt x="1954055" y="12187"/>
                  </a:cubicBezTo>
                  <a:cubicBezTo>
                    <a:pt x="1961858" y="19990"/>
                    <a:pt x="1966242" y="30574"/>
                    <a:pt x="1966242" y="41609"/>
                  </a:cubicBezTo>
                  <a:lnTo>
                    <a:pt x="1966242" y="1710849"/>
                  </a:lnTo>
                  <a:cubicBezTo>
                    <a:pt x="1966242" y="1721884"/>
                    <a:pt x="1961858" y="1732468"/>
                    <a:pt x="1954055" y="1740271"/>
                  </a:cubicBezTo>
                  <a:cubicBezTo>
                    <a:pt x="1946252" y="1748074"/>
                    <a:pt x="1935668" y="1752458"/>
                    <a:pt x="1924633" y="1752458"/>
                  </a:cubicBezTo>
                  <a:lnTo>
                    <a:pt x="41609" y="1752458"/>
                  </a:lnTo>
                  <a:cubicBezTo>
                    <a:pt x="30574" y="1752458"/>
                    <a:pt x="19990" y="1748074"/>
                    <a:pt x="12187" y="1740271"/>
                  </a:cubicBezTo>
                  <a:cubicBezTo>
                    <a:pt x="4384" y="1732468"/>
                    <a:pt x="0" y="1721884"/>
                    <a:pt x="0" y="1710849"/>
                  </a:cubicBezTo>
                  <a:lnTo>
                    <a:pt x="0" y="41609"/>
                  </a:lnTo>
                  <a:cubicBezTo>
                    <a:pt x="0" y="30574"/>
                    <a:pt x="4384" y="19990"/>
                    <a:pt x="12187" y="12187"/>
                  </a:cubicBezTo>
                  <a:cubicBezTo>
                    <a:pt x="19990" y="4384"/>
                    <a:pt x="30574" y="0"/>
                    <a:pt x="41609"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txBox="1"/>
            <p:nvPr/>
          </p:nvSpPr>
          <p:spPr>
            <a:xfrm>
              <a:off x="0" y="-19050"/>
              <a:ext cx="1966242" cy="177150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2" name="Google Shape;482;p20"/>
          <p:cNvSpPr/>
          <p:nvPr/>
        </p:nvSpPr>
        <p:spPr>
          <a:xfrm>
            <a:off x="11566144" y="2540682"/>
            <a:ext cx="4977771" cy="4977771"/>
          </a:xfrm>
          <a:custGeom>
            <a:rect b="b" l="l" r="r" t="t"/>
            <a:pathLst>
              <a:path extrusionOk="0" h="4977771" w="4977771">
                <a:moveTo>
                  <a:pt x="0" y="0"/>
                </a:moveTo>
                <a:lnTo>
                  <a:pt x="4977772" y="0"/>
                </a:lnTo>
                <a:lnTo>
                  <a:pt x="4977772" y="4977771"/>
                </a:lnTo>
                <a:lnTo>
                  <a:pt x="0" y="4977771"/>
                </a:lnTo>
                <a:lnTo>
                  <a:pt x="0" y="0"/>
                </a:lnTo>
                <a:close/>
              </a:path>
            </a:pathLst>
          </a:custGeom>
          <a:blipFill rotWithShape="1">
            <a:blip r:embed="rId3">
              <a:alphaModFix/>
            </a:blip>
            <a:stretch>
              <a:fillRect b="0" l="0" r="0" t="0"/>
            </a:stretch>
          </a:blipFill>
          <a:ln>
            <a:noFill/>
          </a:ln>
        </p:spPr>
      </p:sp>
      <p:sp>
        <p:nvSpPr>
          <p:cNvPr id="483" name="Google Shape;483;p20"/>
          <p:cNvSpPr txBox="1"/>
          <p:nvPr/>
        </p:nvSpPr>
        <p:spPr>
          <a:xfrm>
            <a:off x="1897504" y="1795780"/>
            <a:ext cx="8068442" cy="667639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Las prioridades se pueden definir interna o externamente.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Las prioridades definidas internamente utilizan alguna cantidad o cantidades mensurables para calcular la prioridad de un proceso. Por ejemplo, en las prioridades informáticas se han utilizado límites de tiempo, requisitos de memoria, la cantidad de archivos abiertos y la relación entre la ráfaga promedio de E/S y la ráfaga promedio de CPU.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Las prioridades externas se establecen mediante criterios ajenos al sistema operativo, como la importancia del proceso, el tipo y la cantidad de fondos que se pagan por el uso de la computadora, el departamento que patrocina el trabajo y otros factores, a menudo políticos.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87" name="Shape 487"/>
        <p:cNvGrpSpPr/>
        <p:nvPr/>
      </p:nvGrpSpPr>
      <p:grpSpPr>
        <a:xfrm>
          <a:off x="0" y="0"/>
          <a:ext cx="0" cy="0"/>
          <a:chOff x="0" y="0"/>
          <a:chExt cx="0" cy="0"/>
        </a:xfrm>
      </p:grpSpPr>
      <p:grpSp>
        <p:nvGrpSpPr>
          <p:cNvPr id="488" name="Google Shape;488;p21"/>
          <p:cNvGrpSpPr/>
          <p:nvPr/>
        </p:nvGrpSpPr>
        <p:grpSpPr>
          <a:xfrm>
            <a:off x="12272247" y="822832"/>
            <a:ext cx="4828627" cy="8549401"/>
            <a:chOff x="0" y="-19050"/>
            <a:chExt cx="1000532" cy="1771508"/>
          </a:xfrm>
        </p:grpSpPr>
        <p:sp>
          <p:nvSpPr>
            <p:cNvPr id="489" name="Google Shape;489;p21"/>
            <p:cNvSpPr/>
            <p:nvPr/>
          </p:nvSpPr>
          <p:spPr>
            <a:xfrm>
              <a:off x="0" y="0"/>
              <a:ext cx="1000532" cy="1752458"/>
            </a:xfrm>
            <a:custGeom>
              <a:rect b="b" l="l" r="r" t="t"/>
              <a:pathLst>
                <a:path extrusionOk="0" h="1752458" w="1000532">
                  <a:moveTo>
                    <a:pt x="81770" y="0"/>
                  </a:moveTo>
                  <a:lnTo>
                    <a:pt x="918762" y="0"/>
                  </a:lnTo>
                  <a:cubicBezTo>
                    <a:pt x="940449" y="0"/>
                    <a:pt x="961247" y="8615"/>
                    <a:pt x="976582" y="23950"/>
                  </a:cubicBezTo>
                  <a:cubicBezTo>
                    <a:pt x="991917" y="39285"/>
                    <a:pt x="1000532" y="60083"/>
                    <a:pt x="1000532" y="81770"/>
                  </a:cubicBezTo>
                  <a:lnTo>
                    <a:pt x="1000532" y="1670688"/>
                  </a:lnTo>
                  <a:cubicBezTo>
                    <a:pt x="1000532" y="1715848"/>
                    <a:pt x="963922" y="1752458"/>
                    <a:pt x="918762" y="1752458"/>
                  </a:cubicBezTo>
                  <a:lnTo>
                    <a:pt x="81770" y="1752458"/>
                  </a:lnTo>
                  <a:cubicBezTo>
                    <a:pt x="36610" y="1752458"/>
                    <a:pt x="0" y="1715848"/>
                    <a:pt x="0" y="1670688"/>
                  </a:cubicBezTo>
                  <a:lnTo>
                    <a:pt x="0" y="81770"/>
                  </a:lnTo>
                  <a:cubicBezTo>
                    <a:pt x="0" y="36610"/>
                    <a:pt x="36610" y="0"/>
                    <a:pt x="8177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txBox="1"/>
            <p:nvPr/>
          </p:nvSpPr>
          <p:spPr>
            <a:xfrm>
              <a:off x="0" y="-19050"/>
              <a:ext cx="1000532" cy="177150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91" name="Google Shape;491;p21"/>
          <p:cNvGrpSpPr/>
          <p:nvPr/>
        </p:nvGrpSpPr>
        <p:grpSpPr>
          <a:xfrm>
            <a:off x="1187126" y="822832"/>
            <a:ext cx="10782696" cy="8549401"/>
            <a:chOff x="0" y="-19050"/>
            <a:chExt cx="2234265" cy="1771508"/>
          </a:xfrm>
        </p:grpSpPr>
        <p:sp>
          <p:nvSpPr>
            <p:cNvPr id="492" name="Google Shape;492;p21"/>
            <p:cNvSpPr/>
            <p:nvPr/>
          </p:nvSpPr>
          <p:spPr>
            <a:xfrm>
              <a:off x="0" y="0"/>
              <a:ext cx="2234265" cy="1752458"/>
            </a:xfrm>
            <a:custGeom>
              <a:rect b="b" l="l" r="r" t="t"/>
              <a:pathLst>
                <a:path extrusionOk="0" h="1752458" w="2234265">
                  <a:moveTo>
                    <a:pt x="36618" y="0"/>
                  </a:moveTo>
                  <a:lnTo>
                    <a:pt x="2197648" y="0"/>
                  </a:lnTo>
                  <a:cubicBezTo>
                    <a:pt x="2217871" y="0"/>
                    <a:pt x="2234265" y="16394"/>
                    <a:pt x="2234265" y="36618"/>
                  </a:cubicBezTo>
                  <a:lnTo>
                    <a:pt x="2234265" y="1715840"/>
                  </a:lnTo>
                  <a:cubicBezTo>
                    <a:pt x="2234265" y="1736064"/>
                    <a:pt x="2217871" y="1752458"/>
                    <a:pt x="2197648" y="1752458"/>
                  </a:cubicBezTo>
                  <a:lnTo>
                    <a:pt x="36618" y="1752458"/>
                  </a:lnTo>
                  <a:cubicBezTo>
                    <a:pt x="16394" y="1752458"/>
                    <a:pt x="0" y="1736064"/>
                    <a:pt x="0" y="1715840"/>
                  </a:cubicBezTo>
                  <a:lnTo>
                    <a:pt x="0" y="36618"/>
                  </a:lnTo>
                  <a:cubicBezTo>
                    <a:pt x="0" y="16394"/>
                    <a:pt x="16394" y="0"/>
                    <a:pt x="3661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1"/>
            <p:cNvSpPr txBox="1"/>
            <p:nvPr/>
          </p:nvSpPr>
          <p:spPr>
            <a:xfrm>
              <a:off x="0" y="-19050"/>
              <a:ext cx="2234265" cy="177150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94" name="Google Shape;494;p21"/>
          <p:cNvSpPr/>
          <p:nvPr/>
        </p:nvSpPr>
        <p:spPr>
          <a:xfrm>
            <a:off x="12936540" y="3568481"/>
            <a:ext cx="3500041" cy="3150037"/>
          </a:xfrm>
          <a:custGeom>
            <a:rect b="b" l="l" r="r" t="t"/>
            <a:pathLst>
              <a:path extrusionOk="0" h="3150037" w="3500041">
                <a:moveTo>
                  <a:pt x="0" y="0"/>
                </a:moveTo>
                <a:lnTo>
                  <a:pt x="3500041" y="0"/>
                </a:lnTo>
                <a:lnTo>
                  <a:pt x="3500041" y="3150038"/>
                </a:lnTo>
                <a:lnTo>
                  <a:pt x="0" y="3150038"/>
                </a:lnTo>
                <a:lnTo>
                  <a:pt x="0" y="0"/>
                </a:lnTo>
                <a:close/>
              </a:path>
            </a:pathLst>
          </a:custGeom>
          <a:blipFill rotWithShape="1">
            <a:blip r:embed="rId3">
              <a:alphaModFix/>
            </a:blip>
            <a:stretch>
              <a:fillRect b="0" l="0" r="0" t="0"/>
            </a:stretch>
          </a:blipFill>
          <a:ln>
            <a:noFill/>
          </a:ln>
        </p:spPr>
      </p:sp>
      <p:sp>
        <p:nvSpPr>
          <p:cNvPr id="495" name="Google Shape;495;p21"/>
          <p:cNvSpPr txBox="1"/>
          <p:nvPr/>
        </p:nvSpPr>
        <p:spPr>
          <a:xfrm>
            <a:off x="1836634" y="1610042"/>
            <a:ext cx="9666291" cy="70478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Un problema importante con los algoritmos de planificación de prioridades es el </a:t>
            </a:r>
            <a:r>
              <a:rPr b="0" i="0" lang="en-US" sz="2299" u="none" cap="none" strike="noStrike">
                <a:solidFill>
                  <a:srgbClr val="5CD9C1"/>
                </a:solidFill>
                <a:latin typeface="Montserrat"/>
                <a:ea typeface="Montserrat"/>
                <a:cs typeface="Montserrat"/>
                <a:sym typeface="Montserrat"/>
              </a:rPr>
              <a:t>bloqueo indefinido o la hambruna (starvation)</a:t>
            </a:r>
            <a:r>
              <a:rPr b="0" i="0" lang="en-US" sz="2299" u="none" cap="none" strike="noStrike">
                <a:solidFill>
                  <a:srgbClr val="FFFFFF"/>
                </a:solidFill>
                <a:latin typeface="Montserrat"/>
                <a:ea typeface="Montserrat"/>
                <a:cs typeface="Montserrat"/>
                <a:sym typeface="Montserrat"/>
              </a:rPr>
              <a:t>. Un proceso que está listo para ejecutarse pero esperando la CPU puede considerarse bloqueado. Un algoritmo de planificación de prioridades puede dejar algunos procesos de baja prioridad esperando indefinidamente.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Una solución al problema del bloqueo indefinido de procesos de baja prioridad es el </a:t>
            </a:r>
            <a:r>
              <a:rPr b="0" i="0" lang="en-US" sz="2299" u="none" cap="none" strike="noStrike">
                <a:solidFill>
                  <a:srgbClr val="5CD9C1"/>
                </a:solidFill>
                <a:latin typeface="Montserrat"/>
                <a:ea typeface="Montserrat"/>
                <a:cs typeface="Montserrat"/>
                <a:sym typeface="Montserrat"/>
              </a:rPr>
              <a:t>envejecimiento</a:t>
            </a:r>
            <a:r>
              <a:rPr b="0" i="0" lang="en-US" sz="2299" u="none" cap="none" strike="noStrike">
                <a:solidFill>
                  <a:srgbClr val="FFFFFF"/>
                </a:solidFill>
                <a:latin typeface="Montserrat"/>
                <a:ea typeface="Montserrat"/>
                <a:cs typeface="Montserrat"/>
                <a:sym typeface="Montserrat"/>
              </a:rPr>
              <a:t>. El envejecimiento es una técnica para aumentar gradualmente la prioridad de los procesos que esperan en el sistema durante mucho tiempo.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Por ejemplo, si las prioridades van de 127 (baja) a 0 (alta), podríamos aumentar la prioridad de un proceso en espera en 1 cada 15 minutos. Con el tiempo, incluso un proceso con una prioridad inicial de 127 llegaría la prioridad más alta en el sistema y sería ejecutado (en 32 horas en este caso).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99" name="Shape 499"/>
        <p:cNvGrpSpPr/>
        <p:nvPr/>
      </p:nvGrpSpPr>
      <p:grpSpPr>
        <a:xfrm>
          <a:off x="0" y="0"/>
          <a:ext cx="0" cy="0"/>
          <a:chOff x="0" y="0"/>
          <a:chExt cx="0" cy="0"/>
        </a:xfrm>
      </p:grpSpPr>
      <p:grpSp>
        <p:nvGrpSpPr>
          <p:cNvPr id="500" name="Google Shape;500;p22"/>
          <p:cNvGrpSpPr/>
          <p:nvPr/>
        </p:nvGrpSpPr>
        <p:grpSpPr>
          <a:xfrm>
            <a:off x="1028700" y="1991743"/>
            <a:ext cx="16230600" cy="3036286"/>
            <a:chOff x="0" y="-19050"/>
            <a:chExt cx="3363117" cy="629144"/>
          </a:xfrm>
        </p:grpSpPr>
        <p:sp>
          <p:nvSpPr>
            <p:cNvPr id="501" name="Google Shape;501;p22"/>
            <p:cNvSpPr/>
            <p:nvPr/>
          </p:nvSpPr>
          <p:spPr>
            <a:xfrm>
              <a:off x="0" y="0"/>
              <a:ext cx="3363117" cy="610094"/>
            </a:xfrm>
            <a:custGeom>
              <a:rect b="b" l="l" r="r" t="t"/>
              <a:pathLst>
                <a:path extrusionOk="0" h="610094" w="3363117">
                  <a:moveTo>
                    <a:pt x="24327" y="0"/>
                  </a:moveTo>
                  <a:lnTo>
                    <a:pt x="3338790" y="0"/>
                  </a:lnTo>
                  <a:cubicBezTo>
                    <a:pt x="3352225" y="0"/>
                    <a:pt x="3363117" y="10891"/>
                    <a:pt x="3363117" y="24327"/>
                  </a:cubicBezTo>
                  <a:lnTo>
                    <a:pt x="3363117" y="585767"/>
                  </a:lnTo>
                  <a:cubicBezTo>
                    <a:pt x="3363117" y="599203"/>
                    <a:pt x="3352225" y="610094"/>
                    <a:pt x="3338790" y="610094"/>
                  </a:cubicBezTo>
                  <a:lnTo>
                    <a:pt x="24327" y="610094"/>
                  </a:lnTo>
                  <a:cubicBezTo>
                    <a:pt x="17875" y="610094"/>
                    <a:pt x="11687" y="607531"/>
                    <a:pt x="7125" y="602969"/>
                  </a:cubicBezTo>
                  <a:cubicBezTo>
                    <a:pt x="2563" y="598407"/>
                    <a:pt x="0" y="592219"/>
                    <a:pt x="0" y="585767"/>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2"/>
            <p:cNvSpPr txBox="1"/>
            <p:nvPr/>
          </p:nvSpPr>
          <p:spPr>
            <a:xfrm>
              <a:off x="0" y="-19050"/>
              <a:ext cx="3363117" cy="62914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3" name="Google Shape;503;p22"/>
          <p:cNvGrpSpPr/>
          <p:nvPr/>
        </p:nvGrpSpPr>
        <p:grpSpPr>
          <a:xfrm>
            <a:off x="6286703" y="5259942"/>
            <a:ext cx="10972597" cy="4206736"/>
            <a:chOff x="0" y="-19050"/>
            <a:chExt cx="2273614" cy="871671"/>
          </a:xfrm>
        </p:grpSpPr>
        <p:sp>
          <p:nvSpPr>
            <p:cNvPr id="504" name="Google Shape;504;p22"/>
            <p:cNvSpPr/>
            <p:nvPr/>
          </p:nvSpPr>
          <p:spPr>
            <a:xfrm>
              <a:off x="0" y="0"/>
              <a:ext cx="2273614" cy="852621"/>
            </a:xfrm>
            <a:custGeom>
              <a:rect b="b" l="l" r="r" t="t"/>
              <a:pathLst>
                <a:path extrusionOk="0" h="852621" w="2273614">
                  <a:moveTo>
                    <a:pt x="35984" y="0"/>
                  </a:moveTo>
                  <a:lnTo>
                    <a:pt x="2237630" y="0"/>
                  </a:lnTo>
                  <a:cubicBezTo>
                    <a:pt x="2257504" y="0"/>
                    <a:pt x="2273614" y="16111"/>
                    <a:pt x="2273614" y="35984"/>
                  </a:cubicBezTo>
                  <a:lnTo>
                    <a:pt x="2273614" y="816637"/>
                  </a:lnTo>
                  <a:cubicBezTo>
                    <a:pt x="2273614" y="836511"/>
                    <a:pt x="2257504" y="852621"/>
                    <a:pt x="2237630" y="852621"/>
                  </a:cubicBezTo>
                  <a:lnTo>
                    <a:pt x="35984" y="852621"/>
                  </a:lnTo>
                  <a:cubicBezTo>
                    <a:pt x="16111" y="852621"/>
                    <a:pt x="0" y="836511"/>
                    <a:pt x="0" y="816637"/>
                  </a:cubicBezTo>
                  <a:lnTo>
                    <a:pt x="0" y="35984"/>
                  </a:lnTo>
                  <a:cubicBezTo>
                    <a:pt x="0" y="16111"/>
                    <a:pt x="16111" y="0"/>
                    <a:pt x="35984"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2"/>
            <p:cNvSpPr txBox="1"/>
            <p:nvPr/>
          </p:nvSpPr>
          <p:spPr>
            <a:xfrm>
              <a:off x="0" y="-19050"/>
              <a:ext cx="2273614" cy="8716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6" name="Google Shape;506;p22"/>
          <p:cNvGrpSpPr/>
          <p:nvPr/>
        </p:nvGrpSpPr>
        <p:grpSpPr>
          <a:xfrm>
            <a:off x="1028700" y="5259942"/>
            <a:ext cx="4939134" cy="4206736"/>
            <a:chOff x="0" y="-19050"/>
            <a:chExt cx="1023430" cy="871671"/>
          </a:xfrm>
        </p:grpSpPr>
        <p:sp>
          <p:nvSpPr>
            <p:cNvPr id="507" name="Google Shape;507;p22"/>
            <p:cNvSpPr/>
            <p:nvPr/>
          </p:nvSpPr>
          <p:spPr>
            <a:xfrm>
              <a:off x="0" y="0"/>
              <a:ext cx="1023430" cy="852621"/>
            </a:xfrm>
            <a:custGeom>
              <a:rect b="b" l="l" r="r" t="t"/>
              <a:pathLst>
                <a:path extrusionOk="0" h="852621" w="1023430">
                  <a:moveTo>
                    <a:pt x="79941" y="0"/>
                  </a:moveTo>
                  <a:lnTo>
                    <a:pt x="943489" y="0"/>
                  </a:lnTo>
                  <a:cubicBezTo>
                    <a:pt x="987639" y="0"/>
                    <a:pt x="1023430" y="35791"/>
                    <a:pt x="1023430" y="79941"/>
                  </a:cubicBezTo>
                  <a:lnTo>
                    <a:pt x="1023430" y="772681"/>
                  </a:lnTo>
                  <a:cubicBezTo>
                    <a:pt x="1023430" y="816831"/>
                    <a:pt x="987639" y="852621"/>
                    <a:pt x="943489" y="852621"/>
                  </a:cubicBezTo>
                  <a:lnTo>
                    <a:pt x="79941" y="852621"/>
                  </a:lnTo>
                  <a:cubicBezTo>
                    <a:pt x="35791" y="852621"/>
                    <a:pt x="0" y="816831"/>
                    <a:pt x="0" y="772681"/>
                  </a:cubicBezTo>
                  <a:lnTo>
                    <a:pt x="0" y="79941"/>
                  </a:lnTo>
                  <a:cubicBezTo>
                    <a:pt x="0" y="35791"/>
                    <a:pt x="35791" y="0"/>
                    <a:pt x="79941"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2"/>
            <p:cNvSpPr txBox="1"/>
            <p:nvPr/>
          </p:nvSpPr>
          <p:spPr>
            <a:xfrm>
              <a:off x="0" y="-19050"/>
              <a:ext cx="1023430" cy="87167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09" name="Google Shape;509;p22"/>
          <p:cNvSpPr/>
          <p:nvPr/>
        </p:nvSpPr>
        <p:spPr>
          <a:xfrm>
            <a:off x="6750258" y="5950758"/>
            <a:ext cx="10102308" cy="2917041"/>
          </a:xfrm>
          <a:custGeom>
            <a:rect b="b" l="l" r="r" t="t"/>
            <a:pathLst>
              <a:path extrusionOk="0" h="2917041" w="10102308">
                <a:moveTo>
                  <a:pt x="0" y="0"/>
                </a:moveTo>
                <a:lnTo>
                  <a:pt x="10102308" y="0"/>
                </a:lnTo>
                <a:lnTo>
                  <a:pt x="10102308" y="2917041"/>
                </a:lnTo>
                <a:lnTo>
                  <a:pt x="0" y="2917041"/>
                </a:lnTo>
                <a:lnTo>
                  <a:pt x="0" y="0"/>
                </a:lnTo>
                <a:close/>
              </a:path>
            </a:pathLst>
          </a:custGeom>
          <a:blipFill rotWithShape="1">
            <a:blip r:embed="rId3">
              <a:alphaModFix/>
            </a:blip>
            <a:stretch>
              <a:fillRect b="0" l="0" r="0" t="0"/>
            </a:stretch>
          </a:blipFill>
          <a:ln>
            <a:noFill/>
          </a:ln>
        </p:spPr>
      </p:sp>
      <p:sp>
        <p:nvSpPr>
          <p:cNvPr id="510" name="Google Shape;510;p22"/>
          <p:cNvSpPr txBox="1"/>
          <p:nvPr/>
        </p:nvSpPr>
        <p:spPr>
          <a:xfrm>
            <a:off x="1136450" y="810797"/>
            <a:ext cx="16015101" cy="1039114"/>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799" u="none" cap="none" strike="noStrike">
                <a:solidFill>
                  <a:srgbClr val="FFFFFF"/>
                </a:solidFill>
                <a:latin typeface="Arial"/>
                <a:ea typeface="Arial"/>
                <a:cs typeface="Arial"/>
                <a:sym typeface="Arial"/>
              </a:rPr>
              <a:t>PLANIFICACIÓN ROUND-ROBIN</a:t>
            </a:r>
            <a:endParaRPr/>
          </a:p>
        </p:txBody>
      </p:sp>
      <p:sp>
        <p:nvSpPr>
          <p:cNvPr id="511" name="Google Shape;511;p22"/>
          <p:cNvSpPr txBox="1"/>
          <p:nvPr/>
        </p:nvSpPr>
        <p:spPr>
          <a:xfrm>
            <a:off x="1384505" y="2436983"/>
            <a:ext cx="15406500" cy="21942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El algoritmo de </a:t>
            </a:r>
            <a:r>
              <a:rPr lang="en-US" sz="2299">
                <a:solidFill>
                  <a:srgbClr val="FFFFFF"/>
                </a:solidFill>
                <a:latin typeface="Montserrat"/>
                <a:ea typeface="Montserrat"/>
                <a:cs typeface="Montserrat"/>
                <a:sym typeface="Montserrat"/>
              </a:rPr>
              <a:t>planificación</a:t>
            </a:r>
            <a:r>
              <a:rPr b="0" i="0" lang="en-US" sz="2299" u="none" cap="none" strike="noStrike">
                <a:solidFill>
                  <a:srgbClr val="FFFFFF"/>
                </a:solidFill>
                <a:latin typeface="Montserrat"/>
                <a:ea typeface="Montserrat"/>
                <a:cs typeface="Montserrat"/>
                <a:sym typeface="Montserrat"/>
              </a:rPr>
              <a:t> Round-Robin (RR) está diseñado especialmente para sistemas de tiempo compartido. Es similar a la planificación FCFS, pero se agrega preferencia para cambiar entre procesos.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Se define una pequeña unidad de tiempo, llamada quantum que suele oscilar entre 10 y 100 milisegundos. </a:t>
            </a:r>
            <a:endParaRPr/>
          </a:p>
        </p:txBody>
      </p:sp>
      <p:sp>
        <p:nvSpPr>
          <p:cNvPr id="512" name="Google Shape;512;p22"/>
          <p:cNvSpPr txBox="1"/>
          <p:nvPr/>
        </p:nvSpPr>
        <p:spPr>
          <a:xfrm>
            <a:off x="1384505" y="5733196"/>
            <a:ext cx="4221496" cy="33331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 cola de procesos se trata como una cola circular. El planificador de la CPU recorre la cola y asigna la CPU a cada proceso durante un intervalo de tiempo de hasta 1 quantum.</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16" name="Shape 516"/>
        <p:cNvGrpSpPr/>
        <p:nvPr/>
      </p:nvGrpSpPr>
      <p:grpSpPr>
        <a:xfrm>
          <a:off x="0" y="0"/>
          <a:ext cx="0" cy="0"/>
          <a:chOff x="0" y="0"/>
          <a:chExt cx="0" cy="0"/>
        </a:xfrm>
      </p:grpSpPr>
      <p:grpSp>
        <p:nvGrpSpPr>
          <p:cNvPr id="517" name="Google Shape;517;p23"/>
          <p:cNvGrpSpPr/>
          <p:nvPr/>
        </p:nvGrpSpPr>
        <p:grpSpPr>
          <a:xfrm>
            <a:off x="1107913" y="788492"/>
            <a:ext cx="16072174" cy="3725908"/>
            <a:chOff x="0" y="-19050"/>
            <a:chExt cx="3330290" cy="772040"/>
          </a:xfrm>
        </p:grpSpPr>
        <p:sp>
          <p:nvSpPr>
            <p:cNvPr id="518" name="Google Shape;518;p23"/>
            <p:cNvSpPr/>
            <p:nvPr/>
          </p:nvSpPr>
          <p:spPr>
            <a:xfrm>
              <a:off x="0" y="0"/>
              <a:ext cx="3330290" cy="752990"/>
            </a:xfrm>
            <a:custGeom>
              <a:rect b="b" l="l" r="r" t="t"/>
              <a:pathLst>
                <a:path extrusionOk="0" h="752990" w="3330290">
                  <a:moveTo>
                    <a:pt x="24567" y="0"/>
                  </a:moveTo>
                  <a:lnTo>
                    <a:pt x="3305723" y="0"/>
                  </a:lnTo>
                  <a:cubicBezTo>
                    <a:pt x="3319291" y="0"/>
                    <a:pt x="3330290" y="10999"/>
                    <a:pt x="3330290" y="24567"/>
                  </a:cubicBezTo>
                  <a:lnTo>
                    <a:pt x="3330290" y="728423"/>
                  </a:lnTo>
                  <a:cubicBezTo>
                    <a:pt x="3330290" y="734939"/>
                    <a:pt x="3327702" y="741187"/>
                    <a:pt x="3323094" y="745794"/>
                  </a:cubicBezTo>
                  <a:cubicBezTo>
                    <a:pt x="3318487" y="750401"/>
                    <a:pt x="3312239" y="752990"/>
                    <a:pt x="3305723" y="752990"/>
                  </a:cubicBezTo>
                  <a:lnTo>
                    <a:pt x="24567" y="752990"/>
                  </a:lnTo>
                  <a:cubicBezTo>
                    <a:pt x="18051" y="752990"/>
                    <a:pt x="11802" y="750401"/>
                    <a:pt x="7195" y="745794"/>
                  </a:cubicBezTo>
                  <a:cubicBezTo>
                    <a:pt x="2588" y="741187"/>
                    <a:pt x="0" y="734939"/>
                    <a:pt x="0" y="728423"/>
                  </a:cubicBezTo>
                  <a:lnTo>
                    <a:pt x="0" y="24567"/>
                  </a:lnTo>
                  <a:cubicBezTo>
                    <a:pt x="0" y="18051"/>
                    <a:pt x="2588" y="11802"/>
                    <a:pt x="7195" y="7195"/>
                  </a:cubicBezTo>
                  <a:cubicBezTo>
                    <a:pt x="11802" y="2588"/>
                    <a:pt x="18051" y="0"/>
                    <a:pt x="2456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3"/>
            <p:cNvSpPr txBox="1"/>
            <p:nvPr/>
          </p:nvSpPr>
          <p:spPr>
            <a:xfrm>
              <a:off x="0" y="-19050"/>
              <a:ext cx="3330290" cy="77204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20" name="Google Shape;520;p23"/>
          <p:cNvGrpSpPr/>
          <p:nvPr/>
        </p:nvGrpSpPr>
        <p:grpSpPr>
          <a:xfrm>
            <a:off x="1107913" y="4714859"/>
            <a:ext cx="6317687" cy="4691713"/>
            <a:chOff x="0" y="-19050"/>
            <a:chExt cx="1309078" cy="972162"/>
          </a:xfrm>
        </p:grpSpPr>
        <p:sp>
          <p:nvSpPr>
            <p:cNvPr id="521" name="Google Shape;521;p23"/>
            <p:cNvSpPr/>
            <p:nvPr/>
          </p:nvSpPr>
          <p:spPr>
            <a:xfrm>
              <a:off x="0" y="0"/>
              <a:ext cx="1309078" cy="953112"/>
            </a:xfrm>
            <a:custGeom>
              <a:rect b="b" l="l" r="r" t="t"/>
              <a:pathLst>
                <a:path extrusionOk="0" h="953112" w="1309078">
                  <a:moveTo>
                    <a:pt x="62497" y="0"/>
                  </a:moveTo>
                  <a:lnTo>
                    <a:pt x="1246581" y="0"/>
                  </a:lnTo>
                  <a:cubicBezTo>
                    <a:pt x="1263156" y="0"/>
                    <a:pt x="1279052" y="6585"/>
                    <a:pt x="1290773" y="18305"/>
                  </a:cubicBezTo>
                  <a:cubicBezTo>
                    <a:pt x="1302493" y="30026"/>
                    <a:pt x="1309078" y="45922"/>
                    <a:pt x="1309078" y="62497"/>
                  </a:cubicBezTo>
                  <a:lnTo>
                    <a:pt x="1309078" y="890615"/>
                  </a:lnTo>
                  <a:cubicBezTo>
                    <a:pt x="1309078" y="925132"/>
                    <a:pt x="1281097" y="953112"/>
                    <a:pt x="1246581" y="953112"/>
                  </a:cubicBezTo>
                  <a:lnTo>
                    <a:pt x="62497" y="953112"/>
                  </a:lnTo>
                  <a:cubicBezTo>
                    <a:pt x="45922" y="953112"/>
                    <a:pt x="30026" y="946528"/>
                    <a:pt x="18305" y="934807"/>
                  </a:cubicBezTo>
                  <a:cubicBezTo>
                    <a:pt x="6585" y="923087"/>
                    <a:pt x="0" y="907191"/>
                    <a:pt x="0" y="890615"/>
                  </a:cubicBezTo>
                  <a:lnTo>
                    <a:pt x="0" y="62497"/>
                  </a:lnTo>
                  <a:cubicBezTo>
                    <a:pt x="0" y="27981"/>
                    <a:pt x="27981" y="0"/>
                    <a:pt x="6249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txBox="1"/>
            <p:nvPr/>
          </p:nvSpPr>
          <p:spPr>
            <a:xfrm>
              <a:off x="0" y="-19050"/>
              <a:ext cx="1309078" cy="97216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23" name="Google Shape;523;p23"/>
          <p:cNvGrpSpPr/>
          <p:nvPr/>
        </p:nvGrpSpPr>
        <p:grpSpPr>
          <a:xfrm>
            <a:off x="7747656" y="4714859"/>
            <a:ext cx="9432432" cy="4691713"/>
            <a:chOff x="0" y="-19050"/>
            <a:chExt cx="1954479" cy="972162"/>
          </a:xfrm>
        </p:grpSpPr>
        <p:sp>
          <p:nvSpPr>
            <p:cNvPr id="524" name="Google Shape;524;p23"/>
            <p:cNvSpPr/>
            <p:nvPr/>
          </p:nvSpPr>
          <p:spPr>
            <a:xfrm>
              <a:off x="0" y="0"/>
              <a:ext cx="1954479" cy="953112"/>
            </a:xfrm>
            <a:custGeom>
              <a:rect b="b" l="l" r="r" t="t"/>
              <a:pathLst>
                <a:path extrusionOk="0" h="953112" w="1954479">
                  <a:moveTo>
                    <a:pt x="41860" y="0"/>
                  </a:moveTo>
                  <a:lnTo>
                    <a:pt x="1912620" y="0"/>
                  </a:lnTo>
                  <a:cubicBezTo>
                    <a:pt x="1935738" y="0"/>
                    <a:pt x="1954479" y="18741"/>
                    <a:pt x="1954479" y="41860"/>
                  </a:cubicBezTo>
                  <a:lnTo>
                    <a:pt x="1954479" y="911253"/>
                  </a:lnTo>
                  <a:cubicBezTo>
                    <a:pt x="1954479" y="934371"/>
                    <a:pt x="1935738" y="953112"/>
                    <a:pt x="1912620" y="953112"/>
                  </a:cubicBezTo>
                  <a:lnTo>
                    <a:pt x="41860" y="953112"/>
                  </a:lnTo>
                  <a:cubicBezTo>
                    <a:pt x="30758" y="953112"/>
                    <a:pt x="20111" y="948702"/>
                    <a:pt x="12260" y="940852"/>
                  </a:cubicBezTo>
                  <a:cubicBezTo>
                    <a:pt x="4410" y="933002"/>
                    <a:pt x="0" y="922355"/>
                    <a:pt x="0" y="911253"/>
                  </a:cubicBezTo>
                  <a:lnTo>
                    <a:pt x="0" y="41860"/>
                  </a:lnTo>
                  <a:cubicBezTo>
                    <a:pt x="0" y="30758"/>
                    <a:pt x="4410" y="20111"/>
                    <a:pt x="12260" y="12260"/>
                  </a:cubicBezTo>
                  <a:cubicBezTo>
                    <a:pt x="20111" y="4410"/>
                    <a:pt x="30758" y="0"/>
                    <a:pt x="41860"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3"/>
            <p:cNvSpPr txBox="1"/>
            <p:nvPr/>
          </p:nvSpPr>
          <p:spPr>
            <a:xfrm>
              <a:off x="0" y="-19050"/>
              <a:ext cx="1954479" cy="97216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26" name="Google Shape;526;p23"/>
          <p:cNvSpPr/>
          <p:nvPr/>
        </p:nvSpPr>
        <p:spPr>
          <a:xfrm>
            <a:off x="8141046" y="5426185"/>
            <a:ext cx="8645651" cy="3360997"/>
          </a:xfrm>
          <a:custGeom>
            <a:rect b="b" l="l" r="r" t="t"/>
            <a:pathLst>
              <a:path extrusionOk="0" h="3360997" w="8645651">
                <a:moveTo>
                  <a:pt x="0" y="0"/>
                </a:moveTo>
                <a:lnTo>
                  <a:pt x="8645651" y="0"/>
                </a:lnTo>
                <a:lnTo>
                  <a:pt x="8645651" y="3360997"/>
                </a:lnTo>
                <a:lnTo>
                  <a:pt x="0" y="3360997"/>
                </a:lnTo>
                <a:lnTo>
                  <a:pt x="0" y="0"/>
                </a:lnTo>
                <a:close/>
              </a:path>
            </a:pathLst>
          </a:custGeom>
          <a:blipFill rotWithShape="1">
            <a:blip r:embed="rId3">
              <a:alphaModFix/>
            </a:blip>
            <a:stretch>
              <a:fillRect b="0" l="0" r="0" t="0"/>
            </a:stretch>
          </a:blipFill>
          <a:ln>
            <a:noFill/>
          </a:ln>
        </p:spPr>
      </p:sp>
      <p:sp>
        <p:nvSpPr>
          <p:cNvPr id="527" name="Google Shape;527;p23"/>
          <p:cNvSpPr txBox="1"/>
          <p:nvPr/>
        </p:nvSpPr>
        <p:spPr>
          <a:xfrm>
            <a:off x="1754296" y="1271481"/>
            <a:ext cx="14779408" cy="288671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199" u="none" cap="none" strike="noStrike">
                <a:solidFill>
                  <a:srgbClr val="FFFFFF"/>
                </a:solidFill>
                <a:latin typeface="Montserrat"/>
                <a:ea typeface="Montserrat"/>
                <a:cs typeface="Montserrat"/>
                <a:sym typeface="Montserrat"/>
              </a:rPr>
              <a:t>Para implementar la planificación RR, mantenemos la cola de procesos como una cola FIFO. Los nuevos procesos se agregan al final de la cola. El planificador de la CPU selecciona el primer proceso de la cola, configura un temporizador para interrumpir después de 1 quantum e inicia el proceso.</a:t>
            </a:r>
            <a:endParaRPr/>
          </a:p>
          <a:p>
            <a:pPr indent="0" lvl="0" marL="0" marR="0" rtl="0" algn="l">
              <a:lnSpc>
                <a:spcPct val="130013"/>
              </a:lnSpc>
              <a:spcBef>
                <a:spcPts val="0"/>
              </a:spcBef>
              <a:spcAft>
                <a:spcPts val="0"/>
              </a:spcAft>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199" u="none" cap="none" strike="noStrike">
                <a:solidFill>
                  <a:srgbClr val="FFFFFF"/>
                </a:solidFill>
                <a:latin typeface="Montserrat"/>
                <a:ea typeface="Montserrat"/>
                <a:cs typeface="Montserrat"/>
                <a:sym typeface="Montserrat"/>
              </a:rPr>
              <a:t>Entonces sucederá una de dos cosas. El proceso puede tener una ráfaga de CPU de menos de un quantum: en este caso el proceso liberará la CPU voluntariamente. Luego, el planificador pasará al siguiente proceso en la cola de listos.</a:t>
            </a:r>
            <a:endParaRPr/>
          </a:p>
        </p:txBody>
      </p:sp>
      <p:sp>
        <p:nvSpPr>
          <p:cNvPr id="528" name="Google Shape;528;p23"/>
          <p:cNvSpPr txBox="1"/>
          <p:nvPr/>
        </p:nvSpPr>
        <p:spPr>
          <a:xfrm>
            <a:off x="1754296" y="5110879"/>
            <a:ext cx="5253184" cy="397256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199" u="none" cap="none" strike="noStrike">
                <a:solidFill>
                  <a:srgbClr val="FFFFFF"/>
                </a:solidFill>
                <a:latin typeface="Montserrat"/>
                <a:ea typeface="Montserrat"/>
                <a:cs typeface="Montserrat"/>
                <a:sym typeface="Montserrat"/>
              </a:rPr>
              <a:t>De lo contrario, si la ráfaga de CPU del proceso actualmente en ejecución es superior a un quantum, el temporizador se activará y provocará una interrupción en el sistema operativo. El proceso se colocará al final de la cola de listos y el planificador de la CPU seleccionará el siguiente proceso en la cola de listos.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32" name="Shape 532"/>
        <p:cNvGrpSpPr/>
        <p:nvPr/>
      </p:nvGrpSpPr>
      <p:grpSpPr>
        <a:xfrm>
          <a:off x="0" y="0"/>
          <a:ext cx="0" cy="0"/>
          <a:chOff x="0" y="0"/>
          <a:chExt cx="0" cy="0"/>
        </a:xfrm>
      </p:grpSpPr>
      <p:grpSp>
        <p:nvGrpSpPr>
          <p:cNvPr id="533" name="Google Shape;533;p24"/>
          <p:cNvGrpSpPr/>
          <p:nvPr/>
        </p:nvGrpSpPr>
        <p:grpSpPr>
          <a:xfrm>
            <a:off x="1028700" y="2935234"/>
            <a:ext cx="16230600" cy="2356453"/>
            <a:chOff x="0" y="-19050"/>
            <a:chExt cx="3363117" cy="488277"/>
          </a:xfrm>
        </p:grpSpPr>
        <p:sp>
          <p:nvSpPr>
            <p:cNvPr id="534" name="Google Shape;534;p24"/>
            <p:cNvSpPr/>
            <p:nvPr/>
          </p:nvSpPr>
          <p:spPr>
            <a:xfrm>
              <a:off x="0" y="0"/>
              <a:ext cx="3363117" cy="469227"/>
            </a:xfrm>
            <a:custGeom>
              <a:rect b="b" l="l" r="r" t="t"/>
              <a:pathLst>
                <a:path extrusionOk="0" h="469227" w="3363117">
                  <a:moveTo>
                    <a:pt x="24327" y="0"/>
                  </a:moveTo>
                  <a:lnTo>
                    <a:pt x="3338790" y="0"/>
                  </a:lnTo>
                  <a:cubicBezTo>
                    <a:pt x="3352225" y="0"/>
                    <a:pt x="3363117" y="10891"/>
                    <a:pt x="3363117" y="24327"/>
                  </a:cubicBezTo>
                  <a:lnTo>
                    <a:pt x="3363117" y="444900"/>
                  </a:lnTo>
                  <a:cubicBezTo>
                    <a:pt x="3363117" y="451352"/>
                    <a:pt x="3360554" y="457540"/>
                    <a:pt x="3355992" y="462102"/>
                  </a:cubicBezTo>
                  <a:cubicBezTo>
                    <a:pt x="3351430" y="466664"/>
                    <a:pt x="3345242" y="469227"/>
                    <a:pt x="3338790" y="469227"/>
                  </a:cubicBezTo>
                  <a:lnTo>
                    <a:pt x="24327" y="469227"/>
                  </a:lnTo>
                  <a:cubicBezTo>
                    <a:pt x="10891" y="469227"/>
                    <a:pt x="0" y="458335"/>
                    <a:pt x="0" y="444900"/>
                  </a:cubicBezTo>
                  <a:lnTo>
                    <a:pt x="0" y="24327"/>
                  </a:lnTo>
                  <a:cubicBezTo>
                    <a:pt x="0" y="10891"/>
                    <a:pt x="10891" y="0"/>
                    <a:pt x="2432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txBox="1"/>
            <p:nvPr/>
          </p:nvSpPr>
          <p:spPr>
            <a:xfrm>
              <a:off x="0" y="-19050"/>
              <a:ext cx="3363117" cy="48827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36" name="Google Shape;536;p24"/>
          <p:cNvGrpSpPr/>
          <p:nvPr/>
        </p:nvGrpSpPr>
        <p:grpSpPr>
          <a:xfrm>
            <a:off x="1028700" y="5504551"/>
            <a:ext cx="12068264" cy="3962127"/>
            <a:chOff x="0" y="-19050"/>
            <a:chExt cx="2500646" cy="820986"/>
          </a:xfrm>
        </p:grpSpPr>
        <p:sp>
          <p:nvSpPr>
            <p:cNvPr id="537" name="Google Shape;537;p24"/>
            <p:cNvSpPr/>
            <p:nvPr/>
          </p:nvSpPr>
          <p:spPr>
            <a:xfrm>
              <a:off x="0" y="0"/>
              <a:ext cx="2500646" cy="801936"/>
            </a:xfrm>
            <a:custGeom>
              <a:rect b="b" l="l" r="r" t="t"/>
              <a:pathLst>
                <a:path extrusionOk="0" h="801936" w="2500646">
                  <a:moveTo>
                    <a:pt x="32717" y="0"/>
                  </a:moveTo>
                  <a:lnTo>
                    <a:pt x="2467929" y="0"/>
                  </a:lnTo>
                  <a:cubicBezTo>
                    <a:pt x="2476606" y="0"/>
                    <a:pt x="2484928" y="3447"/>
                    <a:pt x="2491063" y="9583"/>
                  </a:cubicBezTo>
                  <a:cubicBezTo>
                    <a:pt x="2497199" y="15718"/>
                    <a:pt x="2500646" y="24040"/>
                    <a:pt x="2500646" y="32717"/>
                  </a:cubicBezTo>
                  <a:lnTo>
                    <a:pt x="2500646" y="769219"/>
                  </a:lnTo>
                  <a:cubicBezTo>
                    <a:pt x="2500646" y="777896"/>
                    <a:pt x="2497199" y="786218"/>
                    <a:pt x="2491063" y="792354"/>
                  </a:cubicBezTo>
                  <a:cubicBezTo>
                    <a:pt x="2484928" y="798489"/>
                    <a:pt x="2476606" y="801936"/>
                    <a:pt x="2467929" y="801936"/>
                  </a:cubicBezTo>
                  <a:lnTo>
                    <a:pt x="32717" y="801936"/>
                  </a:lnTo>
                  <a:cubicBezTo>
                    <a:pt x="24040" y="801936"/>
                    <a:pt x="15718" y="798489"/>
                    <a:pt x="9583" y="792354"/>
                  </a:cubicBezTo>
                  <a:cubicBezTo>
                    <a:pt x="3447" y="786218"/>
                    <a:pt x="0" y="777896"/>
                    <a:pt x="0" y="769219"/>
                  </a:cubicBezTo>
                  <a:lnTo>
                    <a:pt x="0" y="32717"/>
                  </a:lnTo>
                  <a:cubicBezTo>
                    <a:pt x="0" y="24040"/>
                    <a:pt x="3447" y="15718"/>
                    <a:pt x="9583" y="9583"/>
                  </a:cubicBezTo>
                  <a:cubicBezTo>
                    <a:pt x="15718" y="3447"/>
                    <a:pt x="24040" y="0"/>
                    <a:pt x="3271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txBox="1"/>
            <p:nvPr/>
          </p:nvSpPr>
          <p:spPr>
            <a:xfrm>
              <a:off x="0" y="-19050"/>
              <a:ext cx="2500646" cy="82098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39" name="Google Shape;539;p24"/>
          <p:cNvSpPr/>
          <p:nvPr/>
        </p:nvSpPr>
        <p:spPr>
          <a:xfrm>
            <a:off x="1383625" y="5907027"/>
            <a:ext cx="11301259" cy="3249112"/>
          </a:xfrm>
          <a:custGeom>
            <a:rect b="b" l="l" r="r" t="t"/>
            <a:pathLst>
              <a:path extrusionOk="0" h="3249112" w="11301259">
                <a:moveTo>
                  <a:pt x="0" y="0"/>
                </a:moveTo>
                <a:lnTo>
                  <a:pt x="11301259" y="0"/>
                </a:lnTo>
                <a:lnTo>
                  <a:pt x="11301259" y="3249112"/>
                </a:lnTo>
                <a:lnTo>
                  <a:pt x="0" y="3249112"/>
                </a:lnTo>
                <a:lnTo>
                  <a:pt x="0" y="0"/>
                </a:lnTo>
                <a:close/>
              </a:path>
            </a:pathLst>
          </a:custGeom>
          <a:blipFill rotWithShape="1">
            <a:blip r:embed="rId3">
              <a:alphaModFix/>
            </a:blip>
            <a:stretch>
              <a:fillRect b="0" l="0" r="0" t="0"/>
            </a:stretch>
          </a:blipFill>
          <a:ln>
            <a:noFill/>
          </a:ln>
        </p:spPr>
      </p:sp>
      <p:grpSp>
        <p:nvGrpSpPr>
          <p:cNvPr id="540" name="Google Shape;540;p24"/>
          <p:cNvGrpSpPr/>
          <p:nvPr/>
        </p:nvGrpSpPr>
        <p:grpSpPr>
          <a:xfrm>
            <a:off x="13408545" y="5504551"/>
            <a:ext cx="3850755" cy="3962127"/>
            <a:chOff x="0" y="-19050"/>
            <a:chExt cx="797909" cy="820986"/>
          </a:xfrm>
        </p:grpSpPr>
        <p:sp>
          <p:nvSpPr>
            <p:cNvPr id="541" name="Google Shape;541;p24"/>
            <p:cNvSpPr/>
            <p:nvPr/>
          </p:nvSpPr>
          <p:spPr>
            <a:xfrm>
              <a:off x="0" y="0"/>
              <a:ext cx="797909" cy="801936"/>
            </a:xfrm>
            <a:custGeom>
              <a:rect b="b" l="l" r="r" t="t"/>
              <a:pathLst>
                <a:path extrusionOk="0" h="801936" w="797909">
                  <a:moveTo>
                    <a:pt x="102535" y="0"/>
                  </a:moveTo>
                  <a:lnTo>
                    <a:pt x="695374" y="0"/>
                  </a:lnTo>
                  <a:cubicBezTo>
                    <a:pt x="722568" y="0"/>
                    <a:pt x="748648" y="10803"/>
                    <a:pt x="767877" y="30032"/>
                  </a:cubicBezTo>
                  <a:cubicBezTo>
                    <a:pt x="787106" y="49261"/>
                    <a:pt x="797909" y="75341"/>
                    <a:pt x="797909" y="102535"/>
                  </a:cubicBezTo>
                  <a:lnTo>
                    <a:pt x="797909" y="699401"/>
                  </a:lnTo>
                  <a:cubicBezTo>
                    <a:pt x="797909" y="726595"/>
                    <a:pt x="787106" y="752675"/>
                    <a:pt x="767877" y="771904"/>
                  </a:cubicBezTo>
                  <a:cubicBezTo>
                    <a:pt x="748648" y="791133"/>
                    <a:pt x="722568" y="801936"/>
                    <a:pt x="695374" y="801936"/>
                  </a:cubicBezTo>
                  <a:lnTo>
                    <a:pt x="102535" y="801936"/>
                  </a:lnTo>
                  <a:cubicBezTo>
                    <a:pt x="75341" y="801936"/>
                    <a:pt x="49261" y="791133"/>
                    <a:pt x="30032" y="771904"/>
                  </a:cubicBezTo>
                  <a:cubicBezTo>
                    <a:pt x="10803" y="752675"/>
                    <a:pt x="0" y="726595"/>
                    <a:pt x="0" y="699401"/>
                  </a:cubicBezTo>
                  <a:lnTo>
                    <a:pt x="0" y="102535"/>
                  </a:lnTo>
                  <a:cubicBezTo>
                    <a:pt x="0" y="75341"/>
                    <a:pt x="10803" y="49261"/>
                    <a:pt x="30032" y="30032"/>
                  </a:cubicBezTo>
                  <a:cubicBezTo>
                    <a:pt x="49261" y="10803"/>
                    <a:pt x="75341" y="0"/>
                    <a:pt x="102535"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txBox="1"/>
            <p:nvPr/>
          </p:nvSpPr>
          <p:spPr>
            <a:xfrm>
              <a:off x="0" y="-19050"/>
              <a:ext cx="797909" cy="82098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43" name="Google Shape;543;p24"/>
          <p:cNvSpPr/>
          <p:nvPr/>
        </p:nvSpPr>
        <p:spPr>
          <a:xfrm>
            <a:off x="13905620" y="6103280"/>
            <a:ext cx="2856605" cy="2856605"/>
          </a:xfrm>
          <a:custGeom>
            <a:rect b="b" l="l" r="r" t="t"/>
            <a:pathLst>
              <a:path extrusionOk="0" h="2856605" w="2856605">
                <a:moveTo>
                  <a:pt x="0" y="0"/>
                </a:moveTo>
                <a:lnTo>
                  <a:pt x="2856605" y="0"/>
                </a:lnTo>
                <a:lnTo>
                  <a:pt x="2856605" y="2856605"/>
                </a:lnTo>
                <a:lnTo>
                  <a:pt x="0" y="2856605"/>
                </a:lnTo>
                <a:lnTo>
                  <a:pt x="0" y="0"/>
                </a:lnTo>
                <a:close/>
              </a:path>
            </a:pathLst>
          </a:custGeom>
          <a:blipFill rotWithShape="1">
            <a:blip r:embed="rId4">
              <a:alphaModFix/>
            </a:blip>
            <a:stretch>
              <a:fillRect b="0" l="0" r="0" t="0"/>
            </a:stretch>
          </a:blipFill>
          <a:ln>
            <a:noFill/>
          </a:ln>
        </p:spPr>
      </p:sp>
      <p:sp>
        <p:nvSpPr>
          <p:cNvPr id="544" name="Google Shape;544;p24"/>
          <p:cNvSpPr txBox="1"/>
          <p:nvPr/>
        </p:nvSpPr>
        <p:spPr>
          <a:xfrm>
            <a:off x="1136450" y="645031"/>
            <a:ext cx="16015200" cy="2313000"/>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799" u="none" cap="none" strike="noStrike">
                <a:solidFill>
                  <a:srgbClr val="FFFFFF"/>
                </a:solidFill>
                <a:latin typeface="Arial"/>
                <a:ea typeface="Arial"/>
                <a:cs typeface="Arial"/>
                <a:sym typeface="Arial"/>
              </a:rPr>
              <a:t>PLANIFICACIÓN ROUND-ROBIN </a:t>
            </a:r>
            <a:r>
              <a:rPr lang="en-US" sz="6799">
                <a:solidFill>
                  <a:srgbClr val="FFFFFF"/>
                </a:solidFill>
              </a:rPr>
              <a:t>EGOÍSTA</a:t>
            </a:r>
            <a:endParaRPr/>
          </a:p>
        </p:txBody>
      </p:sp>
      <p:sp>
        <p:nvSpPr>
          <p:cNvPr id="545" name="Google Shape;545;p24"/>
          <p:cNvSpPr txBox="1"/>
          <p:nvPr/>
        </p:nvSpPr>
        <p:spPr>
          <a:xfrm>
            <a:off x="1440781" y="3444472"/>
            <a:ext cx="15406439" cy="18472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Este método busca favorecer a los procesos que ya han pasado tiempo ejecutando que a los recién llegados. De hecho, los nuevos procesos no son planificados directamente para su ejecución, sino que se les forma en la cola de procesos nuevos, y se avanza únicamente con la cola de procesos aceptados.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384f745bd80_0_7"/>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110" name="Google Shape;110;g384f745bd80_0_7"/>
          <p:cNvGrpSpPr/>
          <p:nvPr/>
        </p:nvGrpSpPr>
        <p:grpSpPr>
          <a:xfrm>
            <a:off x="9975044" y="2453203"/>
            <a:ext cx="7764346" cy="662374"/>
            <a:chOff x="3095445" y="-87910"/>
            <a:chExt cx="5099400" cy="435000"/>
          </a:xfrm>
        </p:grpSpPr>
        <p:sp>
          <p:nvSpPr>
            <p:cNvPr id="111" name="Google Shape;111;g384f745bd80_0_7"/>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384f745bd80_0_7"/>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13" name="Google Shape;113;g384f745bd80_0_7"/>
          <p:cNvPicPr preferRelativeResize="0"/>
          <p:nvPr/>
        </p:nvPicPr>
        <p:blipFill rotWithShape="1">
          <a:blip r:embed="rId4">
            <a:alphaModFix/>
          </a:blip>
          <a:srcRect b="-139" l="-3870" r="3869" t="140"/>
          <a:stretch/>
        </p:blipFill>
        <p:spPr>
          <a:xfrm rot="-1769370">
            <a:off x="2487697" y="2265794"/>
            <a:ext cx="3499333" cy="3372288"/>
          </a:xfrm>
          <a:prstGeom prst="rect">
            <a:avLst/>
          </a:prstGeom>
          <a:noFill/>
          <a:ln>
            <a:noFill/>
          </a:ln>
        </p:spPr>
      </p:pic>
      <p:sp>
        <p:nvSpPr>
          <p:cNvPr id="114" name="Google Shape;114;g384f745bd80_0_7"/>
          <p:cNvSpPr txBox="1"/>
          <p:nvPr/>
        </p:nvSpPr>
        <p:spPr>
          <a:xfrm>
            <a:off x="7327600" y="3550913"/>
            <a:ext cx="10411800" cy="27705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Foro de la Semana</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HT3</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Dudas Practica 1</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Inf. Conferencia</a:t>
            </a:r>
            <a:endParaRPr b="0" i="0" sz="4200" u="none" cap="none" strike="noStrike">
              <a:solidFill>
                <a:schemeClr val="lt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49" name="Shape 549"/>
        <p:cNvGrpSpPr/>
        <p:nvPr/>
      </p:nvGrpSpPr>
      <p:grpSpPr>
        <a:xfrm>
          <a:off x="0" y="0"/>
          <a:ext cx="0" cy="0"/>
          <a:chOff x="0" y="0"/>
          <a:chExt cx="0" cy="0"/>
        </a:xfrm>
      </p:grpSpPr>
      <p:grpSp>
        <p:nvGrpSpPr>
          <p:cNvPr id="550" name="Google Shape;550;p25"/>
          <p:cNvGrpSpPr/>
          <p:nvPr/>
        </p:nvGrpSpPr>
        <p:grpSpPr>
          <a:xfrm>
            <a:off x="1107913" y="788492"/>
            <a:ext cx="16072174" cy="4598490"/>
            <a:chOff x="0" y="-19050"/>
            <a:chExt cx="3330290" cy="952846"/>
          </a:xfrm>
        </p:grpSpPr>
        <p:sp>
          <p:nvSpPr>
            <p:cNvPr id="551" name="Google Shape;551;p25"/>
            <p:cNvSpPr/>
            <p:nvPr/>
          </p:nvSpPr>
          <p:spPr>
            <a:xfrm>
              <a:off x="0" y="0"/>
              <a:ext cx="3330290" cy="933796"/>
            </a:xfrm>
            <a:custGeom>
              <a:rect b="b" l="l" r="r" t="t"/>
              <a:pathLst>
                <a:path extrusionOk="0" h="933796" w="3330290">
                  <a:moveTo>
                    <a:pt x="24567" y="0"/>
                  </a:moveTo>
                  <a:lnTo>
                    <a:pt x="3305723" y="0"/>
                  </a:lnTo>
                  <a:cubicBezTo>
                    <a:pt x="3319291" y="0"/>
                    <a:pt x="3330290" y="10999"/>
                    <a:pt x="3330290" y="24567"/>
                  </a:cubicBezTo>
                  <a:lnTo>
                    <a:pt x="3330290" y="909229"/>
                  </a:lnTo>
                  <a:cubicBezTo>
                    <a:pt x="3330290" y="915745"/>
                    <a:pt x="3327702" y="921993"/>
                    <a:pt x="3323094" y="926600"/>
                  </a:cubicBezTo>
                  <a:cubicBezTo>
                    <a:pt x="3318487" y="931208"/>
                    <a:pt x="3312239" y="933796"/>
                    <a:pt x="3305723" y="933796"/>
                  </a:cubicBezTo>
                  <a:lnTo>
                    <a:pt x="24567" y="933796"/>
                  </a:lnTo>
                  <a:cubicBezTo>
                    <a:pt x="18051" y="933796"/>
                    <a:pt x="11802" y="931208"/>
                    <a:pt x="7195" y="926600"/>
                  </a:cubicBezTo>
                  <a:cubicBezTo>
                    <a:pt x="2588" y="921993"/>
                    <a:pt x="0" y="915745"/>
                    <a:pt x="0" y="909229"/>
                  </a:cubicBezTo>
                  <a:lnTo>
                    <a:pt x="0" y="24567"/>
                  </a:lnTo>
                  <a:cubicBezTo>
                    <a:pt x="0" y="18051"/>
                    <a:pt x="2588" y="11802"/>
                    <a:pt x="7195" y="7195"/>
                  </a:cubicBezTo>
                  <a:cubicBezTo>
                    <a:pt x="11802" y="2588"/>
                    <a:pt x="18051" y="0"/>
                    <a:pt x="24567"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txBox="1"/>
            <p:nvPr/>
          </p:nvSpPr>
          <p:spPr>
            <a:xfrm>
              <a:off x="0" y="-19050"/>
              <a:ext cx="3330290" cy="95284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53" name="Google Shape;553;p25"/>
          <p:cNvGrpSpPr/>
          <p:nvPr/>
        </p:nvGrpSpPr>
        <p:grpSpPr>
          <a:xfrm>
            <a:off x="1107913" y="5582263"/>
            <a:ext cx="12232472" cy="3869962"/>
            <a:chOff x="0" y="-19050"/>
            <a:chExt cx="2534671" cy="801889"/>
          </a:xfrm>
        </p:grpSpPr>
        <p:sp>
          <p:nvSpPr>
            <p:cNvPr id="554" name="Google Shape;554;p25"/>
            <p:cNvSpPr/>
            <p:nvPr/>
          </p:nvSpPr>
          <p:spPr>
            <a:xfrm>
              <a:off x="0" y="0"/>
              <a:ext cx="2534671" cy="782839"/>
            </a:xfrm>
            <a:custGeom>
              <a:rect b="b" l="l" r="r" t="t"/>
              <a:pathLst>
                <a:path extrusionOk="0" h="782839" w="2534671">
                  <a:moveTo>
                    <a:pt x="32278" y="0"/>
                  </a:moveTo>
                  <a:lnTo>
                    <a:pt x="2502393" y="0"/>
                  </a:lnTo>
                  <a:cubicBezTo>
                    <a:pt x="2510954" y="0"/>
                    <a:pt x="2519164" y="3401"/>
                    <a:pt x="2525217" y="9454"/>
                  </a:cubicBezTo>
                  <a:cubicBezTo>
                    <a:pt x="2531270" y="15507"/>
                    <a:pt x="2534671" y="23717"/>
                    <a:pt x="2534671" y="32278"/>
                  </a:cubicBezTo>
                  <a:lnTo>
                    <a:pt x="2534671" y="750561"/>
                  </a:lnTo>
                  <a:cubicBezTo>
                    <a:pt x="2534671" y="759121"/>
                    <a:pt x="2531270" y="767331"/>
                    <a:pt x="2525217" y="773385"/>
                  </a:cubicBezTo>
                  <a:cubicBezTo>
                    <a:pt x="2519164" y="779438"/>
                    <a:pt x="2510954" y="782839"/>
                    <a:pt x="2502393" y="782839"/>
                  </a:cubicBezTo>
                  <a:lnTo>
                    <a:pt x="32278" y="782839"/>
                  </a:lnTo>
                  <a:cubicBezTo>
                    <a:pt x="23717" y="782839"/>
                    <a:pt x="15507" y="779438"/>
                    <a:pt x="9454" y="773385"/>
                  </a:cubicBezTo>
                  <a:cubicBezTo>
                    <a:pt x="3401" y="767331"/>
                    <a:pt x="0" y="759121"/>
                    <a:pt x="0" y="750561"/>
                  </a:cubicBezTo>
                  <a:lnTo>
                    <a:pt x="0" y="32278"/>
                  </a:lnTo>
                  <a:cubicBezTo>
                    <a:pt x="0" y="23717"/>
                    <a:pt x="3401" y="15507"/>
                    <a:pt x="9454" y="9454"/>
                  </a:cubicBezTo>
                  <a:cubicBezTo>
                    <a:pt x="15507" y="3401"/>
                    <a:pt x="23717" y="0"/>
                    <a:pt x="3227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txBox="1"/>
            <p:nvPr/>
          </p:nvSpPr>
          <p:spPr>
            <a:xfrm>
              <a:off x="0" y="-19050"/>
              <a:ext cx="2534671" cy="80188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56" name="Google Shape;556;p25"/>
          <p:cNvSpPr/>
          <p:nvPr/>
        </p:nvSpPr>
        <p:spPr>
          <a:xfrm>
            <a:off x="1571087" y="5938656"/>
            <a:ext cx="11301259" cy="3249112"/>
          </a:xfrm>
          <a:custGeom>
            <a:rect b="b" l="l" r="r" t="t"/>
            <a:pathLst>
              <a:path extrusionOk="0" h="3249112" w="11301259">
                <a:moveTo>
                  <a:pt x="0" y="0"/>
                </a:moveTo>
                <a:lnTo>
                  <a:pt x="11301259" y="0"/>
                </a:lnTo>
                <a:lnTo>
                  <a:pt x="11301259" y="3249112"/>
                </a:lnTo>
                <a:lnTo>
                  <a:pt x="0" y="3249112"/>
                </a:lnTo>
                <a:lnTo>
                  <a:pt x="0" y="0"/>
                </a:lnTo>
                <a:close/>
              </a:path>
            </a:pathLst>
          </a:custGeom>
          <a:blipFill rotWithShape="1">
            <a:blip r:embed="rId3">
              <a:alphaModFix/>
            </a:blip>
            <a:stretch>
              <a:fillRect b="0" l="0" r="0" t="0"/>
            </a:stretch>
          </a:blipFill>
          <a:ln>
            <a:noFill/>
          </a:ln>
        </p:spPr>
      </p:sp>
      <p:sp>
        <p:nvSpPr>
          <p:cNvPr id="557" name="Google Shape;557;p25"/>
          <p:cNvSpPr txBox="1"/>
          <p:nvPr/>
        </p:nvSpPr>
        <p:spPr>
          <a:xfrm>
            <a:off x="1754296" y="1318875"/>
            <a:ext cx="14779500" cy="38589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199" u="none" cap="none" strike="noStrike">
                <a:solidFill>
                  <a:srgbClr val="FFFFFF"/>
                </a:solidFill>
                <a:latin typeface="Montserrat"/>
                <a:ea typeface="Montserrat"/>
                <a:cs typeface="Montserrat"/>
                <a:sym typeface="Montserrat"/>
              </a:rPr>
              <a:t>Para Round Robin </a:t>
            </a:r>
            <a:r>
              <a:rPr lang="en-US" sz="2199">
                <a:solidFill>
                  <a:srgbClr val="FFFFFF"/>
                </a:solidFill>
                <a:latin typeface="Montserrat"/>
                <a:ea typeface="Montserrat"/>
                <a:cs typeface="Montserrat"/>
                <a:sym typeface="Montserrat"/>
              </a:rPr>
              <a:t>Egoísta</a:t>
            </a:r>
            <a:r>
              <a:rPr b="0" i="0" lang="en-US" sz="2199" u="none" cap="none" strike="noStrike">
                <a:solidFill>
                  <a:srgbClr val="FFFFFF"/>
                </a:solidFill>
                <a:latin typeface="Montserrat"/>
                <a:ea typeface="Montserrat"/>
                <a:cs typeface="Montserrat"/>
                <a:sym typeface="Montserrat"/>
              </a:rPr>
              <a:t> emplearemos los parámetros </a:t>
            </a:r>
            <a:r>
              <a:rPr b="0" i="0" lang="en-US" sz="2199" u="none" cap="none" strike="noStrike">
                <a:solidFill>
                  <a:srgbClr val="FF914D"/>
                </a:solidFill>
                <a:latin typeface="Montserrat"/>
                <a:ea typeface="Montserrat"/>
                <a:cs typeface="Montserrat"/>
                <a:sym typeface="Montserrat"/>
              </a:rPr>
              <a:t>a</a:t>
            </a:r>
            <a:r>
              <a:rPr b="0" i="0" lang="en-US" sz="2199" u="none" cap="none" strike="noStrike">
                <a:solidFill>
                  <a:srgbClr val="FFFFFF"/>
                </a:solidFill>
                <a:latin typeface="Montserrat"/>
                <a:ea typeface="Montserrat"/>
                <a:cs typeface="Montserrat"/>
                <a:sym typeface="Montserrat"/>
              </a:rPr>
              <a:t> y </a:t>
            </a:r>
            <a:r>
              <a:rPr b="0" i="0" lang="en-US" sz="2199" u="none" cap="none" strike="noStrike">
                <a:solidFill>
                  <a:srgbClr val="67D3CD"/>
                </a:solidFill>
                <a:latin typeface="Montserrat"/>
                <a:ea typeface="Montserrat"/>
                <a:cs typeface="Montserrat"/>
                <a:sym typeface="Montserrat"/>
              </a:rPr>
              <a:t>b</a:t>
            </a:r>
            <a:r>
              <a:rPr b="0" i="0" lang="en-US" sz="2199" u="none" cap="none" strike="noStrike">
                <a:solidFill>
                  <a:srgbClr val="FFFFFF"/>
                </a:solidFill>
                <a:latin typeface="Montserrat"/>
                <a:ea typeface="Montserrat"/>
                <a:cs typeface="Montserrat"/>
                <a:sym typeface="Montserrat"/>
              </a:rPr>
              <a:t>, ajustables según las necesidades de nuestro sistema. </a:t>
            </a:r>
            <a:endParaRPr/>
          </a:p>
          <a:p>
            <a:pPr indent="0" lvl="0" marL="0" marR="0" rtl="0" algn="l">
              <a:lnSpc>
                <a:spcPct val="130013"/>
              </a:lnSpc>
              <a:spcBef>
                <a:spcPts val="0"/>
              </a:spcBef>
              <a:spcAft>
                <a:spcPts val="0"/>
              </a:spcAft>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199" u="none" cap="none" strike="noStrike">
                <a:solidFill>
                  <a:srgbClr val="FF914D"/>
                </a:solidFill>
                <a:latin typeface="Montserrat"/>
                <a:ea typeface="Montserrat"/>
                <a:cs typeface="Montserrat"/>
                <a:sym typeface="Montserrat"/>
              </a:rPr>
              <a:t>a indica el ritmo según el cual se incrementará la prioridad de los procesos de la cola de procesos nuevos</a:t>
            </a:r>
            <a:r>
              <a:rPr b="0" i="0" lang="en-US" sz="2199" u="none" cap="none" strike="noStrike">
                <a:solidFill>
                  <a:srgbClr val="FFFFFF"/>
                </a:solidFill>
                <a:latin typeface="Montserrat"/>
                <a:ea typeface="Montserrat"/>
                <a:cs typeface="Montserrat"/>
                <a:sym typeface="Montserrat"/>
              </a:rPr>
              <a:t>, y </a:t>
            </a:r>
            <a:r>
              <a:rPr b="0" i="0" lang="en-US" sz="2199" u="none" cap="none" strike="noStrike">
                <a:solidFill>
                  <a:srgbClr val="67D3CD"/>
                </a:solidFill>
                <a:latin typeface="Montserrat"/>
                <a:ea typeface="Montserrat"/>
                <a:cs typeface="Montserrat"/>
                <a:sym typeface="Montserrat"/>
              </a:rPr>
              <a:t>b el ritmo del incremento de prioridad para los procesos aceptados.</a:t>
            </a:r>
            <a:r>
              <a:rPr b="0" i="0" lang="en-US" sz="2199" u="none" cap="none" strike="noStrike">
                <a:solidFill>
                  <a:srgbClr val="FFFFFF"/>
                </a:solidFill>
                <a:latin typeface="Montserrat"/>
                <a:ea typeface="Montserrat"/>
                <a:cs typeface="Montserrat"/>
                <a:sym typeface="Montserrat"/>
              </a:rPr>
              <a:t> Cuando la prioridad de un proceso nuevo alcanza a la prioridad de un proceso aceptado, el nuevo se vuelve aceptado. Si la cola de procesos aceptados queda vacía, se acepta el proceso nuevo con mayor prioridad.</a:t>
            </a:r>
            <a:endParaRPr/>
          </a:p>
          <a:p>
            <a:pPr indent="0" lvl="0" marL="0" marR="0" rtl="0" algn="l">
              <a:lnSpc>
                <a:spcPct val="130013"/>
              </a:lnSpc>
              <a:spcBef>
                <a:spcPts val="0"/>
              </a:spcBef>
              <a:spcAft>
                <a:spcPts val="0"/>
              </a:spcAft>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199" u="none" cap="none" strike="noStrike">
                <a:solidFill>
                  <a:srgbClr val="FFFFFF"/>
                </a:solidFill>
                <a:latin typeface="Montserrat"/>
                <a:ea typeface="Montserrat"/>
                <a:cs typeface="Montserrat"/>
                <a:sym typeface="Montserrat"/>
              </a:rPr>
              <a:t>Veamos el comportamiento en un ejemplo con a = 2 y b = 1:</a:t>
            </a:r>
            <a:endParaRPr/>
          </a:p>
        </p:txBody>
      </p:sp>
      <p:grpSp>
        <p:nvGrpSpPr>
          <p:cNvPr id="558" name="Google Shape;558;p25"/>
          <p:cNvGrpSpPr/>
          <p:nvPr/>
        </p:nvGrpSpPr>
        <p:grpSpPr>
          <a:xfrm>
            <a:off x="13652088" y="5582263"/>
            <a:ext cx="3527999" cy="3869962"/>
            <a:chOff x="0" y="-19050"/>
            <a:chExt cx="731031" cy="801889"/>
          </a:xfrm>
        </p:grpSpPr>
        <p:sp>
          <p:nvSpPr>
            <p:cNvPr id="559" name="Google Shape;559;p25"/>
            <p:cNvSpPr/>
            <p:nvPr/>
          </p:nvSpPr>
          <p:spPr>
            <a:xfrm>
              <a:off x="0" y="0"/>
              <a:ext cx="731031" cy="782839"/>
            </a:xfrm>
            <a:custGeom>
              <a:rect b="b" l="l" r="r" t="t"/>
              <a:pathLst>
                <a:path extrusionOk="0" h="782839" w="731031">
                  <a:moveTo>
                    <a:pt x="111916" y="0"/>
                  </a:moveTo>
                  <a:lnTo>
                    <a:pt x="619116" y="0"/>
                  </a:lnTo>
                  <a:cubicBezTo>
                    <a:pt x="680925" y="0"/>
                    <a:pt x="731031" y="50106"/>
                    <a:pt x="731031" y="111916"/>
                  </a:cubicBezTo>
                  <a:lnTo>
                    <a:pt x="731031" y="670923"/>
                  </a:lnTo>
                  <a:cubicBezTo>
                    <a:pt x="731031" y="732732"/>
                    <a:pt x="680925" y="782839"/>
                    <a:pt x="619116" y="782839"/>
                  </a:cubicBezTo>
                  <a:lnTo>
                    <a:pt x="111916" y="782839"/>
                  </a:lnTo>
                  <a:cubicBezTo>
                    <a:pt x="50106" y="782839"/>
                    <a:pt x="0" y="732732"/>
                    <a:pt x="0" y="670923"/>
                  </a:cubicBezTo>
                  <a:lnTo>
                    <a:pt x="0" y="111916"/>
                  </a:lnTo>
                  <a:cubicBezTo>
                    <a:pt x="0" y="50106"/>
                    <a:pt x="50106" y="0"/>
                    <a:pt x="11191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txBox="1"/>
            <p:nvPr/>
          </p:nvSpPr>
          <p:spPr>
            <a:xfrm>
              <a:off x="0" y="-19050"/>
              <a:ext cx="731031" cy="80188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64" name="Shape 564"/>
        <p:cNvGrpSpPr/>
        <p:nvPr/>
      </p:nvGrpSpPr>
      <p:grpSpPr>
        <a:xfrm>
          <a:off x="0" y="0"/>
          <a:ext cx="0" cy="0"/>
          <a:chOff x="0" y="0"/>
          <a:chExt cx="0" cy="0"/>
        </a:xfrm>
      </p:grpSpPr>
      <p:grpSp>
        <p:nvGrpSpPr>
          <p:cNvPr id="565" name="Google Shape;565;p26"/>
          <p:cNvGrpSpPr/>
          <p:nvPr/>
        </p:nvGrpSpPr>
        <p:grpSpPr>
          <a:xfrm>
            <a:off x="1177247" y="3117846"/>
            <a:ext cx="9991380" cy="6323066"/>
            <a:chOff x="0" y="-19050"/>
            <a:chExt cx="2070298" cy="1310193"/>
          </a:xfrm>
        </p:grpSpPr>
        <p:sp>
          <p:nvSpPr>
            <p:cNvPr id="566" name="Google Shape;566;p26"/>
            <p:cNvSpPr/>
            <p:nvPr/>
          </p:nvSpPr>
          <p:spPr>
            <a:xfrm>
              <a:off x="0" y="0"/>
              <a:ext cx="2070298" cy="1291143"/>
            </a:xfrm>
            <a:custGeom>
              <a:rect b="b" l="l" r="r" t="t"/>
              <a:pathLst>
                <a:path extrusionOk="0" h="1291143" w="2070298">
                  <a:moveTo>
                    <a:pt x="39518" y="0"/>
                  </a:moveTo>
                  <a:lnTo>
                    <a:pt x="2030780" y="0"/>
                  </a:lnTo>
                  <a:cubicBezTo>
                    <a:pt x="2041261" y="0"/>
                    <a:pt x="2051313" y="4163"/>
                    <a:pt x="2058724" y="11575"/>
                  </a:cubicBezTo>
                  <a:cubicBezTo>
                    <a:pt x="2066135" y="18986"/>
                    <a:pt x="2070298" y="29037"/>
                    <a:pt x="2070298" y="39518"/>
                  </a:cubicBezTo>
                  <a:lnTo>
                    <a:pt x="2070298" y="1251625"/>
                  </a:lnTo>
                  <a:cubicBezTo>
                    <a:pt x="2070298" y="1262105"/>
                    <a:pt x="2066135" y="1272157"/>
                    <a:pt x="2058724" y="1279568"/>
                  </a:cubicBezTo>
                  <a:cubicBezTo>
                    <a:pt x="2051313" y="1286979"/>
                    <a:pt x="2041261" y="1291143"/>
                    <a:pt x="2030780" y="1291143"/>
                  </a:cubicBezTo>
                  <a:lnTo>
                    <a:pt x="39518" y="1291143"/>
                  </a:lnTo>
                  <a:cubicBezTo>
                    <a:pt x="29037" y="1291143"/>
                    <a:pt x="18986" y="1286979"/>
                    <a:pt x="11575" y="1279568"/>
                  </a:cubicBezTo>
                  <a:cubicBezTo>
                    <a:pt x="4163" y="1272157"/>
                    <a:pt x="0" y="1262105"/>
                    <a:pt x="0" y="1251625"/>
                  </a:cubicBezTo>
                  <a:lnTo>
                    <a:pt x="0" y="39518"/>
                  </a:lnTo>
                  <a:cubicBezTo>
                    <a:pt x="0" y="29037"/>
                    <a:pt x="4163" y="18986"/>
                    <a:pt x="11575" y="11575"/>
                  </a:cubicBezTo>
                  <a:cubicBezTo>
                    <a:pt x="18986" y="4163"/>
                    <a:pt x="29037" y="0"/>
                    <a:pt x="39518"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txBox="1"/>
            <p:nvPr/>
          </p:nvSpPr>
          <p:spPr>
            <a:xfrm>
              <a:off x="0" y="-19050"/>
              <a:ext cx="2070298" cy="131019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68" name="Google Shape;568;p26"/>
          <p:cNvGrpSpPr/>
          <p:nvPr/>
        </p:nvGrpSpPr>
        <p:grpSpPr>
          <a:xfrm>
            <a:off x="11631714" y="3117846"/>
            <a:ext cx="5479040" cy="6323066"/>
            <a:chOff x="0" y="-19050"/>
            <a:chExt cx="1135303" cy="1310193"/>
          </a:xfrm>
        </p:grpSpPr>
        <p:sp>
          <p:nvSpPr>
            <p:cNvPr id="569" name="Google Shape;569;p26"/>
            <p:cNvSpPr/>
            <p:nvPr/>
          </p:nvSpPr>
          <p:spPr>
            <a:xfrm>
              <a:off x="0" y="0"/>
              <a:ext cx="1135303" cy="1291143"/>
            </a:xfrm>
            <a:custGeom>
              <a:rect b="b" l="l" r="r" t="t"/>
              <a:pathLst>
                <a:path extrusionOk="0" h="1291143" w="1135303">
                  <a:moveTo>
                    <a:pt x="72063" y="0"/>
                  </a:moveTo>
                  <a:lnTo>
                    <a:pt x="1063240" y="0"/>
                  </a:lnTo>
                  <a:cubicBezTo>
                    <a:pt x="1082352" y="0"/>
                    <a:pt x="1100682" y="7592"/>
                    <a:pt x="1114196" y="21107"/>
                  </a:cubicBezTo>
                  <a:cubicBezTo>
                    <a:pt x="1127711" y="34621"/>
                    <a:pt x="1135303" y="52951"/>
                    <a:pt x="1135303" y="72063"/>
                  </a:cubicBezTo>
                  <a:lnTo>
                    <a:pt x="1135303" y="1219079"/>
                  </a:lnTo>
                  <a:cubicBezTo>
                    <a:pt x="1135303" y="1238192"/>
                    <a:pt x="1127711" y="1256521"/>
                    <a:pt x="1114196" y="1270036"/>
                  </a:cubicBezTo>
                  <a:cubicBezTo>
                    <a:pt x="1100682" y="1283550"/>
                    <a:pt x="1082352" y="1291143"/>
                    <a:pt x="1063240" y="1291143"/>
                  </a:cubicBezTo>
                  <a:lnTo>
                    <a:pt x="72063" y="1291143"/>
                  </a:lnTo>
                  <a:cubicBezTo>
                    <a:pt x="52951" y="1291143"/>
                    <a:pt x="34621" y="1283550"/>
                    <a:pt x="21107" y="1270036"/>
                  </a:cubicBezTo>
                  <a:cubicBezTo>
                    <a:pt x="7592" y="1256521"/>
                    <a:pt x="0" y="1238192"/>
                    <a:pt x="0" y="1219079"/>
                  </a:cubicBezTo>
                  <a:lnTo>
                    <a:pt x="0" y="72063"/>
                  </a:lnTo>
                  <a:cubicBezTo>
                    <a:pt x="0" y="52951"/>
                    <a:pt x="7592" y="34621"/>
                    <a:pt x="21107" y="21107"/>
                  </a:cubicBezTo>
                  <a:cubicBezTo>
                    <a:pt x="34621" y="7592"/>
                    <a:pt x="52951" y="0"/>
                    <a:pt x="72063"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6"/>
            <p:cNvSpPr txBox="1"/>
            <p:nvPr/>
          </p:nvSpPr>
          <p:spPr>
            <a:xfrm>
              <a:off x="0" y="-19050"/>
              <a:ext cx="1135303" cy="131019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71" name="Google Shape;571;p26"/>
          <p:cNvSpPr/>
          <p:nvPr/>
        </p:nvSpPr>
        <p:spPr>
          <a:xfrm>
            <a:off x="11985331" y="4589602"/>
            <a:ext cx="4771805" cy="3471488"/>
          </a:xfrm>
          <a:custGeom>
            <a:rect b="b" l="l" r="r" t="t"/>
            <a:pathLst>
              <a:path extrusionOk="0" h="3471488" w="4771805">
                <a:moveTo>
                  <a:pt x="0" y="0"/>
                </a:moveTo>
                <a:lnTo>
                  <a:pt x="4771805" y="0"/>
                </a:lnTo>
                <a:lnTo>
                  <a:pt x="4771805" y="3471489"/>
                </a:lnTo>
                <a:lnTo>
                  <a:pt x="0" y="3471489"/>
                </a:lnTo>
                <a:lnTo>
                  <a:pt x="0" y="0"/>
                </a:lnTo>
                <a:close/>
              </a:path>
            </a:pathLst>
          </a:custGeom>
          <a:blipFill rotWithShape="1">
            <a:blip r:embed="rId3">
              <a:alphaModFix/>
            </a:blip>
            <a:stretch>
              <a:fillRect b="0" l="0" r="0" t="0"/>
            </a:stretch>
          </a:blipFill>
          <a:ln>
            <a:noFill/>
          </a:ln>
        </p:spPr>
      </p:sp>
      <p:sp>
        <p:nvSpPr>
          <p:cNvPr id="572" name="Google Shape;572;p26"/>
          <p:cNvSpPr txBox="1"/>
          <p:nvPr/>
        </p:nvSpPr>
        <p:spPr>
          <a:xfrm>
            <a:off x="1136450" y="858078"/>
            <a:ext cx="16015101" cy="2077339"/>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799" u="none" cap="none" strike="noStrike">
                <a:solidFill>
                  <a:srgbClr val="FFFFFF"/>
                </a:solidFill>
                <a:latin typeface="Arial"/>
                <a:ea typeface="Arial"/>
                <a:cs typeface="Arial"/>
                <a:sym typeface="Arial"/>
              </a:rPr>
              <a:t>PLANIFICACIÓN CON MULTIPLES PROCESADORES</a:t>
            </a:r>
            <a:endParaRPr/>
          </a:p>
        </p:txBody>
      </p:sp>
      <p:sp>
        <p:nvSpPr>
          <p:cNvPr id="573" name="Google Shape;573;p26"/>
          <p:cNvSpPr txBox="1"/>
          <p:nvPr/>
        </p:nvSpPr>
        <p:spPr>
          <a:xfrm>
            <a:off x="1604545" y="3729900"/>
            <a:ext cx="9197654" cy="48190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Hasta ahora nuestra discusión se ha centrado en los problemas de planificar la CPU en un sistema con un solo procesador. Si hay varias CPU disponibles, es posible compartir la carga; sin embargo, el problema de la planificación se vuelve correspondientemente más complejo.</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Nos concentraremos en sistemas en los que los procesadores son idénticos -homogéneos- en cuanto a su funcionalidad; donde podemos usar cualquier procesador disponible para ejecutar cualquier proceso en la cola.</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77" name="Shape 577"/>
        <p:cNvGrpSpPr/>
        <p:nvPr/>
      </p:nvGrpSpPr>
      <p:grpSpPr>
        <a:xfrm>
          <a:off x="0" y="0"/>
          <a:ext cx="0" cy="0"/>
          <a:chOff x="0" y="0"/>
          <a:chExt cx="0" cy="0"/>
        </a:xfrm>
      </p:grpSpPr>
      <p:grpSp>
        <p:nvGrpSpPr>
          <p:cNvPr id="578" name="Google Shape;578;p27"/>
          <p:cNvGrpSpPr/>
          <p:nvPr/>
        </p:nvGrpSpPr>
        <p:grpSpPr>
          <a:xfrm>
            <a:off x="2120739" y="1038160"/>
            <a:ext cx="7389169" cy="8118744"/>
            <a:chOff x="0" y="-19050"/>
            <a:chExt cx="1531098" cy="1682272"/>
          </a:xfrm>
        </p:grpSpPr>
        <p:sp>
          <p:nvSpPr>
            <p:cNvPr id="579" name="Google Shape;579;p27"/>
            <p:cNvSpPr/>
            <p:nvPr/>
          </p:nvSpPr>
          <p:spPr>
            <a:xfrm>
              <a:off x="0" y="0"/>
              <a:ext cx="1531098" cy="1663222"/>
            </a:xfrm>
            <a:custGeom>
              <a:rect b="b" l="l" r="r" t="t"/>
              <a:pathLst>
                <a:path extrusionOk="0" h="1663222" w="1531098">
                  <a:moveTo>
                    <a:pt x="53435" y="0"/>
                  </a:moveTo>
                  <a:lnTo>
                    <a:pt x="1477663" y="0"/>
                  </a:lnTo>
                  <a:cubicBezTo>
                    <a:pt x="1491835" y="0"/>
                    <a:pt x="1505426" y="5630"/>
                    <a:pt x="1515447" y="15651"/>
                  </a:cubicBezTo>
                  <a:cubicBezTo>
                    <a:pt x="1525468" y="25672"/>
                    <a:pt x="1531098" y="39263"/>
                    <a:pt x="1531098" y="53435"/>
                  </a:cubicBezTo>
                  <a:lnTo>
                    <a:pt x="1531098" y="1609787"/>
                  </a:lnTo>
                  <a:cubicBezTo>
                    <a:pt x="1531098" y="1623959"/>
                    <a:pt x="1525468" y="1637550"/>
                    <a:pt x="1515447" y="1647572"/>
                  </a:cubicBezTo>
                  <a:cubicBezTo>
                    <a:pt x="1505426" y="1657592"/>
                    <a:pt x="1491835" y="1663222"/>
                    <a:pt x="1477663" y="1663222"/>
                  </a:cubicBezTo>
                  <a:lnTo>
                    <a:pt x="53435" y="1663222"/>
                  </a:lnTo>
                  <a:cubicBezTo>
                    <a:pt x="39263" y="1663222"/>
                    <a:pt x="25672" y="1657592"/>
                    <a:pt x="15651" y="1647572"/>
                  </a:cubicBezTo>
                  <a:cubicBezTo>
                    <a:pt x="5630" y="1637550"/>
                    <a:pt x="0" y="1623959"/>
                    <a:pt x="0" y="1609787"/>
                  </a:cubicBezTo>
                  <a:lnTo>
                    <a:pt x="0" y="53435"/>
                  </a:lnTo>
                  <a:cubicBezTo>
                    <a:pt x="0" y="39263"/>
                    <a:pt x="5630" y="25672"/>
                    <a:pt x="15651" y="15651"/>
                  </a:cubicBezTo>
                  <a:cubicBezTo>
                    <a:pt x="25672" y="5630"/>
                    <a:pt x="39263" y="0"/>
                    <a:pt x="53435"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7"/>
            <p:cNvSpPr txBox="1"/>
            <p:nvPr/>
          </p:nvSpPr>
          <p:spPr>
            <a:xfrm>
              <a:off x="0" y="-19050"/>
              <a:ext cx="1531098" cy="168227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1" name="Google Shape;581;p27"/>
          <p:cNvGrpSpPr/>
          <p:nvPr/>
        </p:nvGrpSpPr>
        <p:grpSpPr>
          <a:xfrm>
            <a:off x="10087492" y="1038160"/>
            <a:ext cx="6079770" cy="8118744"/>
            <a:chOff x="0" y="-19050"/>
            <a:chExt cx="1259779" cy="1682272"/>
          </a:xfrm>
        </p:grpSpPr>
        <p:sp>
          <p:nvSpPr>
            <p:cNvPr id="582" name="Google Shape;582;p27"/>
            <p:cNvSpPr/>
            <p:nvPr/>
          </p:nvSpPr>
          <p:spPr>
            <a:xfrm>
              <a:off x="0" y="0"/>
              <a:ext cx="1259779" cy="1663222"/>
            </a:xfrm>
            <a:custGeom>
              <a:rect b="b" l="l" r="r" t="t"/>
              <a:pathLst>
                <a:path extrusionOk="0" h="1663222" w="1259779">
                  <a:moveTo>
                    <a:pt x="64943" y="0"/>
                  </a:moveTo>
                  <a:lnTo>
                    <a:pt x="1194837" y="0"/>
                  </a:lnTo>
                  <a:cubicBezTo>
                    <a:pt x="1212061" y="0"/>
                    <a:pt x="1228579" y="6842"/>
                    <a:pt x="1240758" y="19021"/>
                  </a:cubicBezTo>
                  <a:cubicBezTo>
                    <a:pt x="1252937" y="31200"/>
                    <a:pt x="1259779" y="47719"/>
                    <a:pt x="1259779" y="64943"/>
                  </a:cubicBezTo>
                  <a:lnTo>
                    <a:pt x="1259779" y="1598279"/>
                  </a:lnTo>
                  <a:cubicBezTo>
                    <a:pt x="1259779" y="1634146"/>
                    <a:pt x="1230704" y="1663222"/>
                    <a:pt x="1194837" y="1663222"/>
                  </a:cubicBezTo>
                  <a:lnTo>
                    <a:pt x="64943" y="1663222"/>
                  </a:lnTo>
                  <a:cubicBezTo>
                    <a:pt x="29076" y="1663222"/>
                    <a:pt x="0" y="1634146"/>
                    <a:pt x="0" y="1598279"/>
                  </a:cubicBezTo>
                  <a:lnTo>
                    <a:pt x="0" y="64943"/>
                  </a:lnTo>
                  <a:cubicBezTo>
                    <a:pt x="0" y="29076"/>
                    <a:pt x="29076" y="0"/>
                    <a:pt x="64943"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7"/>
            <p:cNvSpPr txBox="1"/>
            <p:nvPr/>
          </p:nvSpPr>
          <p:spPr>
            <a:xfrm>
              <a:off x="0" y="-19050"/>
              <a:ext cx="1259779" cy="168227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84" name="Google Shape;584;p27"/>
          <p:cNvSpPr/>
          <p:nvPr/>
        </p:nvSpPr>
        <p:spPr>
          <a:xfrm>
            <a:off x="10646553" y="1965021"/>
            <a:ext cx="4847181" cy="6356958"/>
          </a:xfrm>
          <a:custGeom>
            <a:rect b="b" l="l" r="r" t="t"/>
            <a:pathLst>
              <a:path extrusionOk="0" h="6356958" w="4847181">
                <a:moveTo>
                  <a:pt x="0" y="0"/>
                </a:moveTo>
                <a:lnTo>
                  <a:pt x="4847181" y="0"/>
                </a:lnTo>
                <a:lnTo>
                  <a:pt x="4847181" y="6356958"/>
                </a:lnTo>
                <a:lnTo>
                  <a:pt x="0" y="6356958"/>
                </a:lnTo>
                <a:lnTo>
                  <a:pt x="0" y="0"/>
                </a:lnTo>
                <a:close/>
              </a:path>
            </a:pathLst>
          </a:custGeom>
          <a:blipFill rotWithShape="1">
            <a:blip r:embed="rId3">
              <a:alphaModFix/>
            </a:blip>
            <a:stretch>
              <a:fillRect b="0" l="0" r="0" t="0"/>
            </a:stretch>
          </a:blipFill>
          <a:ln>
            <a:noFill/>
          </a:ln>
        </p:spPr>
      </p:sp>
      <p:sp>
        <p:nvSpPr>
          <p:cNvPr id="585" name="Google Shape;585;p27"/>
          <p:cNvSpPr txBox="1"/>
          <p:nvPr/>
        </p:nvSpPr>
        <p:spPr>
          <a:xfrm>
            <a:off x="2928477" y="2140585"/>
            <a:ext cx="5773692" cy="598678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599" u="none" cap="none" strike="noStrike">
                <a:solidFill>
                  <a:srgbClr val="FFFFFF"/>
                </a:solidFill>
                <a:latin typeface="Montserrat"/>
                <a:ea typeface="Montserrat"/>
                <a:cs typeface="Montserrat"/>
                <a:sym typeface="Montserrat"/>
              </a:rPr>
              <a:t>Consideremos lo que sucede con la memoria caché cuando un proceso se ha estado ejecutando en un procesador específico: los datos a los que el proceso accedió más recientemente llenan la memoria caché del procesador; y como resultado, los accesos sucesivos a la memoria por parte del proceso a menudo se satisfacen en la memoria caché. </a:t>
            </a:r>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89" name="Shape 589"/>
        <p:cNvGrpSpPr/>
        <p:nvPr/>
      </p:nvGrpSpPr>
      <p:grpSpPr>
        <a:xfrm>
          <a:off x="0" y="0"/>
          <a:ext cx="0" cy="0"/>
          <a:chOff x="0" y="0"/>
          <a:chExt cx="0" cy="0"/>
        </a:xfrm>
      </p:grpSpPr>
      <p:grpSp>
        <p:nvGrpSpPr>
          <p:cNvPr id="590" name="Google Shape;590;p28"/>
          <p:cNvGrpSpPr/>
          <p:nvPr/>
        </p:nvGrpSpPr>
        <p:grpSpPr>
          <a:xfrm>
            <a:off x="1542469" y="1038160"/>
            <a:ext cx="7601531" cy="8118744"/>
            <a:chOff x="0" y="-19050"/>
            <a:chExt cx="1575101" cy="1682272"/>
          </a:xfrm>
        </p:grpSpPr>
        <p:sp>
          <p:nvSpPr>
            <p:cNvPr id="591" name="Google Shape;591;p28"/>
            <p:cNvSpPr/>
            <p:nvPr/>
          </p:nvSpPr>
          <p:spPr>
            <a:xfrm>
              <a:off x="0" y="0"/>
              <a:ext cx="1575101" cy="1663222"/>
            </a:xfrm>
            <a:custGeom>
              <a:rect b="b" l="l" r="r" t="t"/>
              <a:pathLst>
                <a:path extrusionOk="0" h="1663222" w="1575101">
                  <a:moveTo>
                    <a:pt x="51942" y="0"/>
                  </a:moveTo>
                  <a:lnTo>
                    <a:pt x="1523159" y="0"/>
                  </a:lnTo>
                  <a:cubicBezTo>
                    <a:pt x="1551846" y="0"/>
                    <a:pt x="1575101" y="23255"/>
                    <a:pt x="1575101" y="51942"/>
                  </a:cubicBezTo>
                  <a:lnTo>
                    <a:pt x="1575101" y="1611280"/>
                  </a:lnTo>
                  <a:cubicBezTo>
                    <a:pt x="1575101" y="1639967"/>
                    <a:pt x="1551846" y="1663222"/>
                    <a:pt x="1523159" y="1663222"/>
                  </a:cubicBezTo>
                  <a:lnTo>
                    <a:pt x="51942" y="1663222"/>
                  </a:lnTo>
                  <a:cubicBezTo>
                    <a:pt x="23255" y="1663222"/>
                    <a:pt x="0" y="1639967"/>
                    <a:pt x="0" y="1611280"/>
                  </a:cubicBezTo>
                  <a:lnTo>
                    <a:pt x="0" y="51942"/>
                  </a:lnTo>
                  <a:cubicBezTo>
                    <a:pt x="0" y="23255"/>
                    <a:pt x="23255" y="0"/>
                    <a:pt x="51942"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txBox="1"/>
            <p:nvPr/>
          </p:nvSpPr>
          <p:spPr>
            <a:xfrm>
              <a:off x="0" y="-19050"/>
              <a:ext cx="1575101" cy="168227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93" name="Google Shape;593;p28"/>
          <p:cNvGrpSpPr/>
          <p:nvPr/>
        </p:nvGrpSpPr>
        <p:grpSpPr>
          <a:xfrm>
            <a:off x="9554875" y="1038160"/>
            <a:ext cx="7053697" cy="8118744"/>
            <a:chOff x="0" y="-19050"/>
            <a:chExt cx="1461585" cy="1682272"/>
          </a:xfrm>
        </p:grpSpPr>
        <p:sp>
          <p:nvSpPr>
            <p:cNvPr id="594" name="Google Shape;594;p28"/>
            <p:cNvSpPr/>
            <p:nvPr/>
          </p:nvSpPr>
          <p:spPr>
            <a:xfrm>
              <a:off x="0" y="0"/>
              <a:ext cx="1461585" cy="1663222"/>
            </a:xfrm>
            <a:custGeom>
              <a:rect b="b" l="l" r="r" t="t"/>
              <a:pathLst>
                <a:path extrusionOk="0" h="1663222" w="1461585">
                  <a:moveTo>
                    <a:pt x="55976" y="0"/>
                  </a:moveTo>
                  <a:lnTo>
                    <a:pt x="1405609" y="0"/>
                  </a:lnTo>
                  <a:cubicBezTo>
                    <a:pt x="1420455" y="0"/>
                    <a:pt x="1434693" y="5897"/>
                    <a:pt x="1445190" y="16395"/>
                  </a:cubicBezTo>
                  <a:cubicBezTo>
                    <a:pt x="1455688" y="26893"/>
                    <a:pt x="1461585" y="41130"/>
                    <a:pt x="1461585" y="55976"/>
                  </a:cubicBezTo>
                  <a:lnTo>
                    <a:pt x="1461585" y="1607246"/>
                  </a:lnTo>
                  <a:cubicBezTo>
                    <a:pt x="1461585" y="1622092"/>
                    <a:pt x="1455688" y="1636330"/>
                    <a:pt x="1445190" y="1646827"/>
                  </a:cubicBezTo>
                  <a:cubicBezTo>
                    <a:pt x="1434693" y="1657325"/>
                    <a:pt x="1420455" y="1663222"/>
                    <a:pt x="1405609" y="1663222"/>
                  </a:cubicBezTo>
                  <a:lnTo>
                    <a:pt x="55976" y="1663222"/>
                  </a:lnTo>
                  <a:cubicBezTo>
                    <a:pt x="25061" y="1663222"/>
                    <a:pt x="0" y="1638161"/>
                    <a:pt x="0" y="1607246"/>
                  </a:cubicBezTo>
                  <a:lnTo>
                    <a:pt x="0" y="55976"/>
                  </a:lnTo>
                  <a:cubicBezTo>
                    <a:pt x="0" y="25061"/>
                    <a:pt x="25061" y="0"/>
                    <a:pt x="5597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txBox="1"/>
            <p:nvPr/>
          </p:nvSpPr>
          <p:spPr>
            <a:xfrm>
              <a:off x="0" y="-19050"/>
              <a:ext cx="1461585" cy="168227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96" name="Google Shape;596;p28"/>
          <p:cNvSpPr/>
          <p:nvPr/>
        </p:nvSpPr>
        <p:spPr>
          <a:xfrm>
            <a:off x="9986215" y="3448709"/>
            <a:ext cx="6191018" cy="3389582"/>
          </a:xfrm>
          <a:custGeom>
            <a:rect b="b" l="l" r="r" t="t"/>
            <a:pathLst>
              <a:path extrusionOk="0" h="3389582" w="6191018">
                <a:moveTo>
                  <a:pt x="0" y="0"/>
                </a:moveTo>
                <a:lnTo>
                  <a:pt x="6191018" y="0"/>
                </a:lnTo>
                <a:lnTo>
                  <a:pt x="6191018" y="3389582"/>
                </a:lnTo>
                <a:lnTo>
                  <a:pt x="0" y="3389582"/>
                </a:lnTo>
                <a:lnTo>
                  <a:pt x="0" y="0"/>
                </a:lnTo>
                <a:close/>
              </a:path>
            </a:pathLst>
          </a:custGeom>
          <a:blipFill rotWithShape="1">
            <a:blip r:embed="rId3">
              <a:alphaModFix/>
            </a:blip>
            <a:stretch>
              <a:fillRect b="0" l="0" r="0" t="0"/>
            </a:stretch>
          </a:blipFill>
          <a:ln>
            <a:noFill/>
          </a:ln>
        </p:spPr>
      </p:sp>
      <p:sp>
        <p:nvSpPr>
          <p:cNvPr id="597" name="Google Shape;597;p28"/>
          <p:cNvSpPr txBox="1"/>
          <p:nvPr/>
        </p:nvSpPr>
        <p:spPr>
          <a:xfrm>
            <a:off x="1954208" y="1497647"/>
            <a:ext cx="6778054" cy="727265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599" u="none" cap="none" strike="noStrike">
                <a:solidFill>
                  <a:srgbClr val="FFFFFF"/>
                </a:solidFill>
                <a:latin typeface="Montserrat"/>
                <a:ea typeface="Montserrat"/>
                <a:cs typeface="Montserrat"/>
                <a:sym typeface="Montserrat"/>
              </a:rPr>
              <a:t>Ahora considere lo que sucede si el proceso migra hacia otro procesador: el contenido de la memoria caché debe invalidarse para el procesador desde el que se está migrando y se debe volver a llenar el caché del procesador al que se está migrando. </a:t>
            </a:r>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None/>
            </a:pPr>
            <a:r>
              <a:rPr b="0" i="0" lang="en-US" sz="2599" u="none" cap="none" strike="noStrike">
                <a:solidFill>
                  <a:srgbClr val="FFFFFF"/>
                </a:solidFill>
                <a:latin typeface="Montserrat"/>
                <a:ea typeface="Montserrat"/>
                <a:cs typeface="Montserrat"/>
                <a:sym typeface="Montserrat"/>
              </a:rPr>
              <a:t>Debido al alto costo de invalidar y volver a llenar las cachés, la mayoría de los sistemas intentan evitar la migración de procesos de un procesador a otro y, en cambio, intentan mantener un proceso ejecutándose en el mismo procesador. </a:t>
            </a:r>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01" name="Shape 601"/>
        <p:cNvGrpSpPr/>
        <p:nvPr/>
      </p:nvGrpSpPr>
      <p:grpSpPr>
        <a:xfrm>
          <a:off x="0" y="0"/>
          <a:ext cx="0" cy="0"/>
          <a:chOff x="0" y="0"/>
          <a:chExt cx="0" cy="0"/>
        </a:xfrm>
      </p:grpSpPr>
      <p:grpSp>
        <p:nvGrpSpPr>
          <p:cNvPr id="602" name="Google Shape;602;p29"/>
          <p:cNvGrpSpPr/>
          <p:nvPr/>
        </p:nvGrpSpPr>
        <p:grpSpPr>
          <a:xfrm>
            <a:off x="1136450" y="2163330"/>
            <a:ext cx="9282556" cy="6778717"/>
            <a:chOff x="0" y="-19050"/>
            <a:chExt cx="1923424" cy="1404607"/>
          </a:xfrm>
        </p:grpSpPr>
        <p:sp>
          <p:nvSpPr>
            <p:cNvPr id="603" name="Google Shape;603;p29"/>
            <p:cNvSpPr/>
            <p:nvPr/>
          </p:nvSpPr>
          <p:spPr>
            <a:xfrm>
              <a:off x="0" y="0"/>
              <a:ext cx="1923424" cy="1385557"/>
            </a:xfrm>
            <a:custGeom>
              <a:rect b="b" l="l" r="r" t="t"/>
              <a:pathLst>
                <a:path extrusionOk="0" h="1385557" w="1923424">
                  <a:moveTo>
                    <a:pt x="42535" y="0"/>
                  </a:moveTo>
                  <a:lnTo>
                    <a:pt x="1880888" y="0"/>
                  </a:lnTo>
                  <a:cubicBezTo>
                    <a:pt x="1904380" y="0"/>
                    <a:pt x="1923424" y="19044"/>
                    <a:pt x="1923424" y="42535"/>
                  </a:cubicBezTo>
                  <a:lnTo>
                    <a:pt x="1923424" y="1343022"/>
                  </a:lnTo>
                  <a:cubicBezTo>
                    <a:pt x="1923424" y="1366514"/>
                    <a:pt x="1904380" y="1385557"/>
                    <a:pt x="1880888" y="1385557"/>
                  </a:cubicBezTo>
                  <a:lnTo>
                    <a:pt x="42535" y="1385557"/>
                  </a:lnTo>
                  <a:cubicBezTo>
                    <a:pt x="31254" y="1385557"/>
                    <a:pt x="20435" y="1381076"/>
                    <a:pt x="12458" y="1373099"/>
                  </a:cubicBezTo>
                  <a:cubicBezTo>
                    <a:pt x="4481" y="1365122"/>
                    <a:pt x="0" y="1354303"/>
                    <a:pt x="0" y="1343022"/>
                  </a:cubicBezTo>
                  <a:lnTo>
                    <a:pt x="0" y="42535"/>
                  </a:lnTo>
                  <a:cubicBezTo>
                    <a:pt x="0" y="19044"/>
                    <a:pt x="19044" y="0"/>
                    <a:pt x="42535"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txBox="1"/>
            <p:nvPr/>
          </p:nvSpPr>
          <p:spPr>
            <a:xfrm>
              <a:off x="0" y="-19050"/>
              <a:ext cx="1923424" cy="140460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05" name="Google Shape;605;p29"/>
          <p:cNvGrpSpPr/>
          <p:nvPr/>
        </p:nvGrpSpPr>
        <p:grpSpPr>
          <a:xfrm>
            <a:off x="10745123" y="2163330"/>
            <a:ext cx="6406428" cy="6778717"/>
            <a:chOff x="0" y="-19050"/>
            <a:chExt cx="1327466" cy="1404607"/>
          </a:xfrm>
        </p:grpSpPr>
        <p:sp>
          <p:nvSpPr>
            <p:cNvPr id="606" name="Google Shape;606;p29"/>
            <p:cNvSpPr/>
            <p:nvPr/>
          </p:nvSpPr>
          <p:spPr>
            <a:xfrm>
              <a:off x="0" y="0"/>
              <a:ext cx="1327466" cy="1385557"/>
            </a:xfrm>
            <a:custGeom>
              <a:rect b="b" l="l" r="r" t="t"/>
              <a:pathLst>
                <a:path extrusionOk="0" h="1385557" w="1327466">
                  <a:moveTo>
                    <a:pt x="61632" y="0"/>
                  </a:moveTo>
                  <a:lnTo>
                    <a:pt x="1265834" y="0"/>
                  </a:lnTo>
                  <a:cubicBezTo>
                    <a:pt x="1299872" y="0"/>
                    <a:pt x="1327466" y="27593"/>
                    <a:pt x="1327466" y="61632"/>
                  </a:cubicBezTo>
                  <a:lnTo>
                    <a:pt x="1327466" y="1323926"/>
                  </a:lnTo>
                  <a:cubicBezTo>
                    <a:pt x="1327466" y="1357964"/>
                    <a:pt x="1299872" y="1385557"/>
                    <a:pt x="1265834" y="1385557"/>
                  </a:cubicBezTo>
                  <a:lnTo>
                    <a:pt x="61632" y="1385557"/>
                  </a:lnTo>
                  <a:cubicBezTo>
                    <a:pt x="27593" y="1385557"/>
                    <a:pt x="0" y="1357964"/>
                    <a:pt x="0" y="1323926"/>
                  </a:cubicBezTo>
                  <a:lnTo>
                    <a:pt x="0" y="61632"/>
                  </a:lnTo>
                  <a:cubicBezTo>
                    <a:pt x="0" y="27593"/>
                    <a:pt x="27593" y="0"/>
                    <a:pt x="61632"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txBox="1"/>
            <p:nvPr/>
          </p:nvSpPr>
          <p:spPr>
            <a:xfrm>
              <a:off x="0" y="-19050"/>
              <a:ext cx="1327466" cy="140460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08" name="Google Shape;608;p29"/>
          <p:cNvSpPr/>
          <p:nvPr/>
        </p:nvSpPr>
        <p:spPr>
          <a:xfrm>
            <a:off x="11227038" y="3409455"/>
            <a:ext cx="5442597" cy="4378402"/>
          </a:xfrm>
          <a:custGeom>
            <a:rect b="b" l="l" r="r" t="t"/>
            <a:pathLst>
              <a:path extrusionOk="0" h="4378402" w="5442597">
                <a:moveTo>
                  <a:pt x="0" y="0"/>
                </a:moveTo>
                <a:lnTo>
                  <a:pt x="5442597" y="0"/>
                </a:lnTo>
                <a:lnTo>
                  <a:pt x="5442597" y="4378402"/>
                </a:lnTo>
                <a:lnTo>
                  <a:pt x="0" y="4378402"/>
                </a:lnTo>
                <a:lnTo>
                  <a:pt x="0" y="0"/>
                </a:lnTo>
                <a:close/>
              </a:path>
            </a:pathLst>
          </a:custGeom>
          <a:blipFill rotWithShape="1">
            <a:blip r:embed="rId3">
              <a:alphaModFix/>
            </a:blip>
            <a:stretch>
              <a:fillRect b="0" l="0" r="0" t="0"/>
            </a:stretch>
          </a:blipFill>
          <a:ln>
            <a:noFill/>
          </a:ln>
        </p:spPr>
      </p:sp>
      <p:sp>
        <p:nvSpPr>
          <p:cNvPr id="609" name="Google Shape;609;p29"/>
          <p:cNvSpPr txBox="1"/>
          <p:nvPr/>
        </p:nvSpPr>
        <p:spPr>
          <a:xfrm>
            <a:off x="1136450" y="857337"/>
            <a:ext cx="16015101" cy="1039114"/>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799" u="none" cap="none" strike="noStrike">
                <a:solidFill>
                  <a:srgbClr val="FFFFFF"/>
                </a:solidFill>
                <a:latin typeface="Arial"/>
                <a:ea typeface="Arial"/>
                <a:cs typeface="Arial"/>
                <a:sym typeface="Arial"/>
              </a:rPr>
              <a:t>AFINIDAD DEL PROCESADOR</a:t>
            </a:r>
            <a:endParaRPr/>
          </a:p>
        </p:txBody>
      </p:sp>
      <p:sp>
        <p:nvSpPr>
          <p:cNvPr id="610" name="Google Shape;610;p29"/>
          <p:cNvSpPr txBox="1"/>
          <p:nvPr/>
        </p:nvSpPr>
        <p:spPr>
          <a:xfrm>
            <a:off x="1650646" y="2702997"/>
            <a:ext cx="8056333" cy="556196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Esto significa que un proceso tiene afinidad por el procesador en el que se está ejecutando actualmente.</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 afinidad del procesador adopta varias formas. </a:t>
            </a:r>
            <a:r>
              <a:rPr b="0" i="0" lang="en-US" sz="2299" u="none" cap="none" strike="noStrike">
                <a:solidFill>
                  <a:srgbClr val="67D3CD"/>
                </a:solidFill>
                <a:latin typeface="Montserrat"/>
                <a:ea typeface="Montserrat"/>
                <a:cs typeface="Montserrat"/>
                <a:sym typeface="Montserrat"/>
              </a:rPr>
              <a:t>Cuando un sistema operativo tiene la política de intentar mantener un proceso ejecutándose en el mismo procesador pero no garantiza que lo hará, tenemos una situación conocida como afinidad suave,</a:t>
            </a:r>
            <a:r>
              <a:rPr b="0" i="0" lang="en-US" sz="2299" u="none" cap="none" strike="noStrike">
                <a:solidFill>
                  <a:srgbClr val="FFFFFF"/>
                </a:solidFill>
                <a:latin typeface="Montserrat"/>
                <a:ea typeface="Montserrat"/>
                <a:cs typeface="Montserrat"/>
                <a:sym typeface="Montserrat"/>
              </a:rPr>
              <a:t> haciendo posible que un proceso migre entre procesadores. Algunos sistemas, como Linux, también proporcionan llamadas al sistema que admiten </a:t>
            </a:r>
            <a:r>
              <a:rPr b="0" i="0" lang="en-US" sz="2299" u="none" cap="none" strike="noStrike">
                <a:solidFill>
                  <a:srgbClr val="FF914D"/>
                </a:solidFill>
                <a:latin typeface="Montserrat"/>
                <a:ea typeface="Montserrat"/>
                <a:cs typeface="Montserrat"/>
                <a:sym typeface="Montserrat"/>
              </a:rPr>
              <a:t>afinidad estricta, lo que permite que un proceso especifique que no debe migrar a otros procesadores.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14" name="Shape 614"/>
        <p:cNvGrpSpPr/>
        <p:nvPr/>
      </p:nvGrpSpPr>
      <p:grpSpPr>
        <a:xfrm>
          <a:off x="0" y="0"/>
          <a:ext cx="0" cy="0"/>
          <a:chOff x="0" y="0"/>
          <a:chExt cx="0" cy="0"/>
        </a:xfrm>
      </p:grpSpPr>
      <p:grpSp>
        <p:nvGrpSpPr>
          <p:cNvPr id="615" name="Google Shape;615;p30"/>
          <p:cNvGrpSpPr/>
          <p:nvPr/>
        </p:nvGrpSpPr>
        <p:grpSpPr>
          <a:xfrm>
            <a:off x="10082803" y="999281"/>
            <a:ext cx="7033552" cy="8163520"/>
            <a:chOff x="0" y="-19050"/>
            <a:chExt cx="1457411" cy="1691550"/>
          </a:xfrm>
        </p:grpSpPr>
        <p:sp>
          <p:nvSpPr>
            <p:cNvPr id="616" name="Google Shape;616;p30"/>
            <p:cNvSpPr/>
            <p:nvPr/>
          </p:nvSpPr>
          <p:spPr>
            <a:xfrm>
              <a:off x="0" y="0"/>
              <a:ext cx="1457411" cy="1672500"/>
            </a:xfrm>
            <a:custGeom>
              <a:rect b="b" l="l" r="r" t="t"/>
              <a:pathLst>
                <a:path extrusionOk="0" h="1672500" w="1457411">
                  <a:moveTo>
                    <a:pt x="56136" y="0"/>
                  </a:moveTo>
                  <a:lnTo>
                    <a:pt x="1401275" y="0"/>
                  </a:lnTo>
                  <a:cubicBezTo>
                    <a:pt x="1416163" y="0"/>
                    <a:pt x="1430442" y="5914"/>
                    <a:pt x="1440969" y="16442"/>
                  </a:cubicBezTo>
                  <a:cubicBezTo>
                    <a:pt x="1451497" y="26970"/>
                    <a:pt x="1457411" y="41248"/>
                    <a:pt x="1457411" y="56136"/>
                  </a:cubicBezTo>
                  <a:lnTo>
                    <a:pt x="1457411" y="1616364"/>
                  </a:lnTo>
                  <a:cubicBezTo>
                    <a:pt x="1457411" y="1631252"/>
                    <a:pt x="1451497" y="1645531"/>
                    <a:pt x="1440969" y="1656058"/>
                  </a:cubicBezTo>
                  <a:cubicBezTo>
                    <a:pt x="1430442" y="1666586"/>
                    <a:pt x="1416163" y="1672500"/>
                    <a:pt x="1401275" y="1672500"/>
                  </a:cubicBezTo>
                  <a:lnTo>
                    <a:pt x="56136" y="1672500"/>
                  </a:lnTo>
                  <a:cubicBezTo>
                    <a:pt x="41248" y="1672500"/>
                    <a:pt x="26970" y="1666586"/>
                    <a:pt x="16442" y="1656058"/>
                  </a:cubicBezTo>
                  <a:cubicBezTo>
                    <a:pt x="5914" y="1645531"/>
                    <a:pt x="0" y="1631252"/>
                    <a:pt x="0" y="1616364"/>
                  </a:cubicBezTo>
                  <a:lnTo>
                    <a:pt x="0" y="56136"/>
                  </a:lnTo>
                  <a:cubicBezTo>
                    <a:pt x="0" y="41248"/>
                    <a:pt x="5914" y="26970"/>
                    <a:pt x="16442" y="16442"/>
                  </a:cubicBezTo>
                  <a:cubicBezTo>
                    <a:pt x="26970" y="5914"/>
                    <a:pt x="41248" y="0"/>
                    <a:pt x="5613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txBox="1"/>
            <p:nvPr/>
          </p:nvSpPr>
          <p:spPr>
            <a:xfrm>
              <a:off x="0" y="-19050"/>
              <a:ext cx="1457411" cy="16915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18" name="Google Shape;618;p30"/>
          <p:cNvGrpSpPr/>
          <p:nvPr/>
        </p:nvGrpSpPr>
        <p:grpSpPr>
          <a:xfrm>
            <a:off x="1171645" y="4246495"/>
            <a:ext cx="8521676" cy="4949288"/>
            <a:chOff x="0" y="-19050"/>
            <a:chExt cx="1765763" cy="1025534"/>
          </a:xfrm>
        </p:grpSpPr>
        <p:sp>
          <p:nvSpPr>
            <p:cNvPr id="619" name="Google Shape;619;p30"/>
            <p:cNvSpPr/>
            <p:nvPr/>
          </p:nvSpPr>
          <p:spPr>
            <a:xfrm>
              <a:off x="0" y="0"/>
              <a:ext cx="1765763" cy="1006484"/>
            </a:xfrm>
            <a:custGeom>
              <a:rect b="b" l="l" r="r" t="t"/>
              <a:pathLst>
                <a:path extrusionOk="0" h="1006484" w="1765763">
                  <a:moveTo>
                    <a:pt x="46333" y="0"/>
                  </a:moveTo>
                  <a:lnTo>
                    <a:pt x="1719430" y="0"/>
                  </a:lnTo>
                  <a:cubicBezTo>
                    <a:pt x="1731718" y="0"/>
                    <a:pt x="1743503" y="4882"/>
                    <a:pt x="1752192" y="13571"/>
                  </a:cubicBezTo>
                  <a:cubicBezTo>
                    <a:pt x="1760881" y="22260"/>
                    <a:pt x="1765763" y="34045"/>
                    <a:pt x="1765763" y="46333"/>
                  </a:cubicBezTo>
                  <a:lnTo>
                    <a:pt x="1765763" y="960151"/>
                  </a:lnTo>
                  <a:cubicBezTo>
                    <a:pt x="1765763" y="985740"/>
                    <a:pt x="1745019" y="1006484"/>
                    <a:pt x="1719430" y="1006484"/>
                  </a:cubicBezTo>
                  <a:lnTo>
                    <a:pt x="46333" y="1006484"/>
                  </a:lnTo>
                  <a:cubicBezTo>
                    <a:pt x="34045" y="1006484"/>
                    <a:pt x="22260" y="1001603"/>
                    <a:pt x="13571" y="992913"/>
                  </a:cubicBezTo>
                  <a:cubicBezTo>
                    <a:pt x="4882" y="984224"/>
                    <a:pt x="0" y="972439"/>
                    <a:pt x="0" y="960151"/>
                  </a:cubicBezTo>
                  <a:lnTo>
                    <a:pt x="0" y="46333"/>
                  </a:lnTo>
                  <a:cubicBezTo>
                    <a:pt x="0" y="20744"/>
                    <a:pt x="20744" y="0"/>
                    <a:pt x="46333"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txBox="1"/>
            <p:nvPr/>
          </p:nvSpPr>
          <p:spPr>
            <a:xfrm>
              <a:off x="0" y="-19050"/>
              <a:ext cx="1765763" cy="1025534"/>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21" name="Google Shape;621;p30"/>
          <p:cNvSpPr/>
          <p:nvPr/>
        </p:nvSpPr>
        <p:spPr>
          <a:xfrm>
            <a:off x="1594465" y="4778491"/>
            <a:ext cx="7447762" cy="3965933"/>
          </a:xfrm>
          <a:custGeom>
            <a:rect b="b" l="l" r="r" t="t"/>
            <a:pathLst>
              <a:path extrusionOk="0" h="3965933" w="7447762">
                <a:moveTo>
                  <a:pt x="0" y="0"/>
                </a:moveTo>
                <a:lnTo>
                  <a:pt x="7447762" y="0"/>
                </a:lnTo>
                <a:lnTo>
                  <a:pt x="7447762" y="3965934"/>
                </a:lnTo>
                <a:lnTo>
                  <a:pt x="0" y="3965934"/>
                </a:lnTo>
                <a:lnTo>
                  <a:pt x="0" y="0"/>
                </a:lnTo>
                <a:close/>
              </a:path>
            </a:pathLst>
          </a:custGeom>
          <a:blipFill rotWithShape="1">
            <a:blip r:embed="rId3">
              <a:alphaModFix/>
            </a:blip>
            <a:stretch>
              <a:fillRect b="0" l="0" r="0" t="0"/>
            </a:stretch>
          </a:blipFill>
          <a:ln>
            <a:noFill/>
          </a:ln>
        </p:spPr>
      </p:sp>
      <p:sp>
        <p:nvSpPr>
          <p:cNvPr id="622" name="Google Shape;622;p30"/>
          <p:cNvSpPr txBox="1"/>
          <p:nvPr/>
        </p:nvSpPr>
        <p:spPr>
          <a:xfrm>
            <a:off x="1830431" y="1736598"/>
            <a:ext cx="7204105" cy="2077339"/>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None/>
            </a:pPr>
            <a:r>
              <a:rPr b="0" i="0" lang="en-US" sz="6799" u="none" cap="none" strike="noStrike">
                <a:solidFill>
                  <a:srgbClr val="FFFFFF"/>
                </a:solidFill>
                <a:latin typeface="Arial"/>
                <a:ea typeface="Arial"/>
                <a:cs typeface="Arial"/>
                <a:sym typeface="Arial"/>
              </a:rPr>
              <a:t>BALANCEO DE CARGAS</a:t>
            </a:r>
            <a:endParaRPr/>
          </a:p>
        </p:txBody>
      </p:sp>
      <p:sp>
        <p:nvSpPr>
          <p:cNvPr id="623" name="Google Shape;623;p30"/>
          <p:cNvSpPr txBox="1"/>
          <p:nvPr/>
        </p:nvSpPr>
        <p:spPr>
          <a:xfrm>
            <a:off x="10705124" y="2150764"/>
            <a:ext cx="5788909" cy="593344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Es importante mantener equilibrada la carga de trabajo entre todos los procesadores para aprovechar al máximo los beneficios de tener más de un procesador.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De lo contrario, uno o más procesadores pueden permanecer inactivos mientras otros procesadores tienen altas cargas de trabajo junto con listas de procesos esperando a la CPU. El balanceo de carga intenta mantener la carga de trabajo distribuida uniformemente entre todos los procesadores.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27" name="Shape 627"/>
        <p:cNvGrpSpPr/>
        <p:nvPr/>
      </p:nvGrpSpPr>
      <p:grpSpPr>
        <a:xfrm>
          <a:off x="0" y="0"/>
          <a:ext cx="0" cy="0"/>
          <a:chOff x="0" y="0"/>
          <a:chExt cx="0" cy="0"/>
        </a:xfrm>
      </p:grpSpPr>
      <p:grpSp>
        <p:nvGrpSpPr>
          <p:cNvPr id="628" name="Google Shape;628;p31"/>
          <p:cNvGrpSpPr/>
          <p:nvPr/>
        </p:nvGrpSpPr>
        <p:grpSpPr>
          <a:xfrm>
            <a:off x="10082803" y="999281"/>
            <a:ext cx="7033552" cy="8163520"/>
            <a:chOff x="0" y="-19050"/>
            <a:chExt cx="1457411" cy="1691550"/>
          </a:xfrm>
        </p:grpSpPr>
        <p:sp>
          <p:nvSpPr>
            <p:cNvPr id="629" name="Google Shape;629;p31"/>
            <p:cNvSpPr/>
            <p:nvPr/>
          </p:nvSpPr>
          <p:spPr>
            <a:xfrm>
              <a:off x="0" y="0"/>
              <a:ext cx="1457411" cy="1672500"/>
            </a:xfrm>
            <a:custGeom>
              <a:rect b="b" l="l" r="r" t="t"/>
              <a:pathLst>
                <a:path extrusionOk="0" h="1672500" w="1457411">
                  <a:moveTo>
                    <a:pt x="56136" y="0"/>
                  </a:moveTo>
                  <a:lnTo>
                    <a:pt x="1401275" y="0"/>
                  </a:lnTo>
                  <a:cubicBezTo>
                    <a:pt x="1416163" y="0"/>
                    <a:pt x="1430442" y="5914"/>
                    <a:pt x="1440969" y="16442"/>
                  </a:cubicBezTo>
                  <a:cubicBezTo>
                    <a:pt x="1451497" y="26970"/>
                    <a:pt x="1457411" y="41248"/>
                    <a:pt x="1457411" y="56136"/>
                  </a:cubicBezTo>
                  <a:lnTo>
                    <a:pt x="1457411" y="1616364"/>
                  </a:lnTo>
                  <a:cubicBezTo>
                    <a:pt x="1457411" y="1631252"/>
                    <a:pt x="1451497" y="1645531"/>
                    <a:pt x="1440969" y="1656058"/>
                  </a:cubicBezTo>
                  <a:cubicBezTo>
                    <a:pt x="1430442" y="1666586"/>
                    <a:pt x="1416163" y="1672500"/>
                    <a:pt x="1401275" y="1672500"/>
                  </a:cubicBezTo>
                  <a:lnTo>
                    <a:pt x="56136" y="1672500"/>
                  </a:lnTo>
                  <a:cubicBezTo>
                    <a:pt x="41248" y="1672500"/>
                    <a:pt x="26970" y="1666586"/>
                    <a:pt x="16442" y="1656058"/>
                  </a:cubicBezTo>
                  <a:cubicBezTo>
                    <a:pt x="5914" y="1645531"/>
                    <a:pt x="0" y="1631252"/>
                    <a:pt x="0" y="1616364"/>
                  </a:cubicBezTo>
                  <a:lnTo>
                    <a:pt x="0" y="56136"/>
                  </a:lnTo>
                  <a:cubicBezTo>
                    <a:pt x="0" y="41248"/>
                    <a:pt x="5914" y="26970"/>
                    <a:pt x="16442" y="16442"/>
                  </a:cubicBezTo>
                  <a:cubicBezTo>
                    <a:pt x="26970" y="5914"/>
                    <a:pt x="41248" y="0"/>
                    <a:pt x="56136"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1"/>
            <p:cNvSpPr txBox="1"/>
            <p:nvPr/>
          </p:nvSpPr>
          <p:spPr>
            <a:xfrm>
              <a:off x="0" y="-19050"/>
              <a:ext cx="1457411" cy="16915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31" name="Google Shape;631;p31"/>
          <p:cNvGrpSpPr/>
          <p:nvPr/>
        </p:nvGrpSpPr>
        <p:grpSpPr>
          <a:xfrm>
            <a:off x="1171645" y="936764"/>
            <a:ext cx="8521676" cy="8259019"/>
            <a:chOff x="0" y="-19050"/>
            <a:chExt cx="1765763" cy="1711338"/>
          </a:xfrm>
        </p:grpSpPr>
        <p:sp>
          <p:nvSpPr>
            <p:cNvPr id="632" name="Google Shape;632;p31"/>
            <p:cNvSpPr/>
            <p:nvPr/>
          </p:nvSpPr>
          <p:spPr>
            <a:xfrm>
              <a:off x="0" y="0"/>
              <a:ext cx="1765763" cy="1692288"/>
            </a:xfrm>
            <a:custGeom>
              <a:rect b="b" l="l" r="r" t="t"/>
              <a:pathLst>
                <a:path extrusionOk="0" h="1692288" w="1765763">
                  <a:moveTo>
                    <a:pt x="46333" y="0"/>
                  </a:moveTo>
                  <a:lnTo>
                    <a:pt x="1719430" y="0"/>
                  </a:lnTo>
                  <a:cubicBezTo>
                    <a:pt x="1731718" y="0"/>
                    <a:pt x="1743503" y="4882"/>
                    <a:pt x="1752192" y="13571"/>
                  </a:cubicBezTo>
                  <a:cubicBezTo>
                    <a:pt x="1760881" y="22260"/>
                    <a:pt x="1765763" y="34045"/>
                    <a:pt x="1765763" y="46333"/>
                  </a:cubicBezTo>
                  <a:lnTo>
                    <a:pt x="1765763" y="1645955"/>
                  </a:lnTo>
                  <a:cubicBezTo>
                    <a:pt x="1765763" y="1658243"/>
                    <a:pt x="1760881" y="1670028"/>
                    <a:pt x="1752192" y="1678718"/>
                  </a:cubicBezTo>
                  <a:cubicBezTo>
                    <a:pt x="1743503" y="1687407"/>
                    <a:pt x="1731718" y="1692288"/>
                    <a:pt x="1719430" y="1692288"/>
                  </a:cubicBezTo>
                  <a:lnTo>
                    <a:pt x="46333" y="1692288"/>
                  </a:lnTo>
                  <a:cubicBezTo>
                    <a:pt x="20744" y="1692288"/>
                    <a:pt x="0" y="1671544"/>
                    <a:pt x="0" y="1645955"/>
                  </a:cubicBezTo>
                  <a:lnTo>
                    <a:pt x="0" y="46333"/>
                  </a:lnTo>
                  <a:cubicBezTo>
                    <a:pt x="0" y="20744"/>
                    <a:pt x="20744" y="0"/>
                    <a:pt x="46333" y="0"/>
                  </a:cubicBezTo>
                  <a:close/>
                </a:path>
              </a:pathLst>
            </a:custGeom>
            <a:solidFill>
              <a:srgbClr val="311F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1"/>
            <p:cNvSpPr txBox="1"/>
            <p:nvPr/>
          </p:nvSpPr>
          <p:spPr>
            <a:xfrm>
              <a:off x="0" y="-19050"/>
              <a:ext cx="1765763" cy="1711338"/>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34" name="Google Shape;634;p31"/>
          <p:cNvSpPr/>
          <p:nvPr/>
        </p:nvSpPr>
        <p:spPr>
          <a:xfrm>
            <a:off x="1868589" y="2205377"/>
            <a:ext cx="7127789" cy="5876246"/>
          </a:xfrm>
          <a:custGeom>
            <a:rect b="b" l="l" r="r" t="t"/>
            <a:pathLst>
              <a:path extrusionOk="0" h="5876246" w="7127789">
                <a:moveTo>
                  <a:pt x="0" y="0"/>
                </a:moveTo>
                <a:lnTo>
                  <a:pt x="7127788" y="0"/>
                </a:lnTo>
                <a:lnTo>
                  <a:pt x="7127788" y="5876246"/>
                </a:lnTo>
                <a:lnTo>
                  <a:pt x="0" y="5876246"/>
                </a:lnTo>
                <a:lnTo>
                  <a:pt x="0" y="0"/>
                </a:lnTo>
                <a:close/>
              </a:path>
            </a:pathLst>
          </a:custGeom>
          <a:blipFill rotWithShape="1">
            <a:blip r:embed="rId3">
              <a:alphaModFix/>
            </a:blip>
            <a:stretch>
              <a:fillRect b="0" l="0" r="-18619" t="0"/>
            </a:stretch>
          </a:blipFill>
          <a:ln>
            <a:noFill/>
          </a:ln>
        </p:spPr>
      </p:sp>
      <p:sp>
        <p:nvSpPr>
          <p:cNvPr id="635" name="Google Shape;635;p31"/>
          <p:cNvSpPr txBox="1"/>
          <p:nvPr/>
        </p:nvSpPr>
        <p:spPr>
          <a:xfrm>
            <a:off x="10705124" y="1779289"/>
            <a:ext cx="5788909" cy="667639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Hay dos enfoques generales para el balanceo de carga: migración push y migración pull. </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Con la migración push, una tarea específica verifica periódicamente la carga en cada procesador y, si encuentra un desequilibrio, distribuye uniformemente la carga moviendo (o empujando) procesos desde procesadores sobrecargados a procesadores inactivos o menos ocupados.</a:t>
            </a:r>
            <a:endParaRPr/>
          </a:p>
          <a:p>
            <a:pPr indent="0" lvl="0" marL="0" marR="0" rtl="0" algn="l">
              <a:lnSpc>
                <a:spcPct val="130013"/>
              </a:lnSpc>
              <a:spcBef>
                <a:spcPts val="0"/>
              </a:spcBef>
              <a:spcAft>
                <a:spcPts val="0"/>
              </a:spcAft>
              <a:buNone/>
            </a:pPr>
            <a:r>
              <a:t/>
            </a:r>
            <a:endParaRPr b="0" i="0" sz="22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None/>
            </a:pPr>
            <a:r>
              <a:rPr b="0" i="0" lang="en-US" sz="2299" u="none" cap="none" strike="noStrike">
                <a:solidFill>
                  <a:srgbClr val="FFFFFF"/>
                </a:solidFill>
                <a:latin typeface="Montserrat"/>
                <a:ea typeface="Montserrat"/>
                <a:cs typeface="Montserrat"/>
                <a:sym typeface="Montserrat"/>
              </a:rPr>
              <a:t>La migración de pull ocurre cuando un procesador inactivo extrae una tarea en espera de un procesador ocupado.</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39" name="Shape 639"/>
        <p:cNvGrpSpPr/>
        <p:nvPr/>
      </p:nvGrpSpPr>
      <p:grpSpPr>
        <a:xfrm>
          <a:off x="0" y="0"/>
          <a:ext cx="0" cy="0"/>
          <a:chOff x="0" y="0"/>
          <a:chExt cx="0" cy="0"/>
        </a:xfrm>
      </p:grpSpPr>
      <p:sp>
        <p:nvSpPr>
          <p:cNvPr id="640" name="Google Shape;640;g35d02f4b452_0_121"/>
          <p:cNvSpPr/>
          <p:nvPr/>
        </p:nvSpPr>
        <p:spPr>
          <a:xfrm rot="-6500666">
            <a:off x="-3376746" y="-5932421"/>
            <a:ext cx="22771623" cy="18879746"/>
          </a:xfrm>
          <a:custGeom>
            <a:rect b="b" l="l" r="r" t="t"/>
            <a:pathLst>
              <a:path extrusionOk="0" h="18863483" w="22752008">
                <a:moveTo>
                  <a:pt x="0" y="0"/>
                </a:moveTo>
                <a:lnTo>
                  <a:pt x="22752008" y="0"/>
                </a:lnTo>
                <a:lnTo>
                  <a:pt x="22752008" y="18863483"/>
                </a:lnTo>
                <a:lnTo>
                  <a:pt x="0" y="18863483"/>
                </a:lnTo>
                <a:lnTo>
                  <a:pt x="0" y="0"/>
                </a:lnTo>
                <a:close/>
              </a:path>
            </a:pathLst>
          </a:custGeom>
          <a:blipFill rotWithShape="1">
            <a:blip r:embed="rId3">
              <a:alphaModFix/>
            </a:blip>
            <a:stretch>
              <a:fillRect b="0" l="0" r="0" t="0"/>
            </a:stretch>
          </a:blipFill>
          <a:ln>
            <a:noFill/>
          </a:ln>
        </p:spPr>
      </p:sp>
      <p:grpSp>
        <p:nvGrpSpPr>
          <p:cNvPr id="641" name="Google Shape;641;g35d02f4b452_0_121"/>
          <p:cNvGrpSpPr/>
          <p:nvPr/>
        </p:nvGrpSpPr>
        <p:grpSpPr>
          <a:xfrm>
            <a:off x="1028700" y="1817333"/>
            <a:ext cx="8248006" cy="6543957"/>
            <a:chOff x="0" y="-28575"/>
            <a:chExt cx="2172300" cy="1723500"/>
          </a:xfrm>
        </p:grpSpPr>
        <p:sp>
          <p:nvSpPr>
            <p:cNvPr id="642" name="Google Shape;642;g35d02f4b452_0_121"/>
            <p:cNvSpPr/>
            <p:nvPr/>
          </p:nvSpPr>
          <p:spPr>
            <a:xfrm>
              <a:off x="0" y="0"/>
              <a:ext cx="2172233" cy="1694905"/>
            </a:xfrm>
            <a:custGeom>
              <a:rect b="b" l="l" r="r" t="t"/>
              <a:pathLst>
                <a:path extrusionOk="0" h="1694905" w="2172233">
                  <a:moveTo>
                    <a:pt x="47873" y="0"/>
                  </a:moveTo>
                  <a:lnTo>
                    <a:pt x="2124361" y="0"/>
                  </a:lnTo>
                  <a:cubicBezTo>
                    <a:pt x="2150800" y="0"/>
                    <a:pt x="2172233" y="21433"/>
                    <a:pt x="2172233" y="47873"/>
                  </a:cubicBezTo>
                  <a:lnTo>
                    <a:pt x="2172233" y="1647032"/>
                  </a:lnTo>
                  <a:cubicBezTo>
                    <a:pt x="2172233" y="1673471"/>
                    <a:pt x="2150800" y="1694905"/>
                    <a:pt x="2124361" y="1694905"/>
                  </a:cubicBezTo>
                  <a:lnTo>
                    <a:pt x="47873" y="1694905"/>
                  </a:lnTo>
                  <a:cubicBezTo>
                    <a:pt x="21433" y="1694905"/>
                    <a:pt x="0" y="1673471"/>
                    <a:pt x="0" y="1647032"/>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g35d02f4b452_0_121"/>
            <p:cNvSpPr txBox="1"/>
            <p:nvPr/>
          </p:nvSpPr>
          <p:spPr>
            <a:xfrm>
              <a:off x="0" y="-28575"/>
              <a:ext cx="2172300" cy="172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44" name="Google Shape;644;g35d02f4b452_0_121"/>
          <p:cNvSpPr/>
          <p:nvPr/>
        </p:nvSpPr>
        <p:spPr>
          <a:xfrm>
            <a:off x="2267642" y="2425354"/>
            <a:ext cx="5436293" cy="5436293"/>
          </a:xfrm>
          <a:custGeom>
            <a:rect b="b" l="l" r="r" t="t"/>
            <a:pathLst>
              <a:path extrusionOk="0" h="5436293" w="5436293">
                <a:moveTo>
                  <a:pt x="0" y="0"/>
                </a:moveTo>
                <a:lnTo>
                  <a:pt x="5436293" y="0"/>
                </a:lnTo>
                <a:lnTo>
                  <a:pt x="5436293" y="5436292"/>
                </a:lnTo>
                <a:lnTo>
                  <a:pt x="0" y="5436292"/>
                </a:lnTo>
                <a:lnTo>
                  <a:pt x="0" y="0"/>
                </a:lnTo>
                <a:close/>
              </a:path>
            </a:pathLst>
          </a:custGeom>
          <a:blipFill rotWithShape="1">
            <a:blip r:embed="rId4">
              <a:alphaModFix/>
            </a:blip>
            <a:stretch>
              <a:fillRect b="0" l="0" r="0" t="0"/>
            </a:stretch>
          </a:blipFill>
          <a:ln>
            <a:noFill/>
          </a:ln>
        </p:spPr>
      </p:sp>
      <p:sp>
        <p:nvSpPr>
          <p:cNvPr id="645" name="Google Shape;645;g35d02f4b452_0_121"/>
          <p:cNvSpPr txBox="1"/>
          <p:nvPr/>
        </p:nvSpPr>
        <p:spPr>
          <a:xfrm>
            <a:off x="9801651" y="1238568"/>
            <a:ext cx="7016400" cy="8178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El objetivo principal de un sistema informático es ejecutar programas. Estos programas, junto con los datos a los que acceden, deben estar en la memoria principal (al menos parcialmente) durante la ejecución. Para mejorar tanto la utilización de la CPU como la velocidad de su respuesta a los usuarios, la computadora debe mantener varios procesos en la memoria. </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Existen muchos esquemas de gestión de la memoria, que reflejan varios enfoques, y la eficacia de cada algoritmo de pende de la situación. La selección de un esquema de gestión de memoria para un sistema depende de muchos factores, especialmente del diseño del hardware del sistema. Cada algoritmo requiere su propio soporte de hardware.</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49" name="Shape 649"/>
        <p:cNvGrpSpPr/>
        <p:nvPr/>
      </p:nvGrpSpPr>
      <p:grpSpPr>
        <a:xfrm>
          <a:off x="0" y="0"/>
          <a:ext cx="0" cy="0"/>
          <a:chOff x="0" y="0"/>
          <a:chExt cx="0" cy="0"/>
        </a:xfrm>
      </p:grpSpPr>
      <p:sp>
        <p:nvSpPr>
          <p:cNvPr id="650" name="Google Shape;650;g35d02f4b452_0_130"/>
          <p:cNvSpPr/>
          <p:nvPr/>
        </p:nvSpPr>
        <p:spPr>
          <a:xfrm>
            <a:off x="-642740" y="-2180459"/>
            <a:ext cx="19075008" cy="15728933"/>
          </a:xfrm>
          <a:custGeom>
            <a:rect b="b" l="l" r="r" t="t"/>
            <a:pathLst>
              <a:path extrusionOk="0" h="15728933" w="19075008">
                <a:moveTo>
                  <a:pt x="0" y="0"/>
                </a:moveTo>
                <a:lnTo>
                  <a:pt x="19075008" y="0"/>
                </a:lnTo>
                <a:lnTo>
                  <a:pt x="19075008" y="15728934"/>
                </a:lnTo>
                <a:lnTo>
                  <a:pt x="0" y="15728934"/>
                </a:lnTo>
                <a:lnTo>
                  <a:pt x="0" y="0"/>
                </a:lnTo>
                <a:close/>
              </a:path>
            </a:pathLst>
          </a:custGeom>
          <a:blipFill rotWithShape="1">
            <a:blip r:embed="rId3">
              <a:alphaModFix/>
            </a:blip>
            <a:stretch>
              <a:fillRect b="0" l="0" r="0" t="0"/>
            </a:stretch>
          </a:blipFill>
          <a:ln>
            <a:noFill/>
          </a:ln>
        </p:spPr>
      </p:sp>
      <p:grpSp>
        <p:nvGrpSpPr>
          <p:cNvPr id="651" name="Google Shape;651;g35d02f4b452_0_130"/>
          <p:cNvGrpSpPr/>
          <p:nvPr/>
        </p:nvGrpSpPr>
        <p:grpSpPr>
          <a:xfrm>
            <a:off x="9144000" y="2745089"/>
            <a:ext cx="8248006" cy="6471057"/>
            <a:chOff x="0" y="-28575"/>
            <a:chExt cx="2172300" cy="1704300"/>
          </a:xfrm>
        </p:grpSpPr>
        <p:sp>
          <p:nvSpPr>
            <p:cNvPr id="652" name="Google Shape;652;g35d02f4b452_0_130"/>
            <p:cNvSpPr/>
            <p:nvPr/>
          </p:nvSpPr>
          <p:spPr>
            <a:xfrm>
              <a:off x="0" y="0"/>
              <a:ext cx="2172233" cy="1675621"/>
            </a:xfrm>
            <a:custGeom>
              <a:rect b="b" l="l" r="r" t="t"/>
              <a:pathLst>
                <a:path extrusionOk="0" h="1675621" w="2172233">
                  <a:moveTo>
                    <a:pt x="47873" y="0"/>
                  </a:moveTo>
                  <a:lnTo>
                    <a:pt x="2124361" y="0"/>
                  </a:lnTo>
                  <a:cubicBezTo>
                    <a:pt x="2150800" y="0"/>
                    <a:pt x="2172233" y="21433"/>
                    <a:pt x="2172233" y="47873"/>
                  </a:cubicBezTo>
                  <a:lnTo>
                    <a:pt x="2172233" y="1627748"/>
                  </a:lnTo>
                  <a:cubicBezTo>
                    <a:pt x="2172233" y="1654187"/>
                    <a:pt x="2150800" y="1675621"/>
                    <a:pt x="2124361" y="1675621"/>
                  </a:cubicBezTo>
                  <a:lnTo>
                    <a:pt x="47873" y="1675621"/>
                  </a:lnTo>
                  <a:cubicBezTo>
                    <a:pt x="21433" y="1675621"/>
                    <a:pt x="0" y="1654187"/>
                    <a:pt x="0" y="1627748"/>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g35d02f4b452_0_130"/>
            <p:cNvSpPr txBox="1"/>
            <p:nvPr/>
          </p:nvSpPr>
          <p:spPr>
            <a:xfrm>
              <a:off x="0" y="-28575"/>
              <a:ext cx="2172300" cy="17043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54" name="Google Shape;654;g35d02f4b452_0_130"/>
          <p:cNvGrpSpPr/>
          <p:nvPr/>
        </p:nvGrpSpPr>
        <p:grpSpPr>
          <a:xfrm>
            <a:off x="9501614" y="3241096"/>
            <a:ext cx="7532670" cy="5478927"/>
            <a:chOff x="0" y="-28575"/>
            <a:chExt cx="1983900" cy="1443000"/>
          </a:xfrm>
        </p:grpSpPr>
        <p:sp>
          <p:nvSpPr>
            <p:cNvPr id="655" name="Google Shape;655;g35d02f4b452_0_130"/>
            <p:cNvSpPr/>
            <p:nvPr/>
          </p:nvSpPr>
          <p:spPr>
            <a:xfrm>
              <a:off x="0" y="0"/>
              <a:ext cx="1983860" cy="1414350"/>
            </a:xfrm>
            <a:custGeom>
              <a:rect b="b" l="l" r="r" t="t"/>
              <a:pathLst>
                <a:path extrusionOk="0" h="1414350" w="1983860">
                  <a:moveTo>
                    <a:pt x="52418" y="0"/>
                  </a:moveTo>
                  <a:lnTo>
                    <a:pt x="1931442" y="0"/>
                  </a:lnTo>
                  <a:cubicBezTo>
                    <a:pt x="1945345" y="0"/>
                    <a:pt x="1958677" y="5523"/>
                    <a:pt x="1968508" y="15353"/>
                  </a:cubicBezTo>
                  <a:cubicBezTo>
                    <a:pt x="1978338" y="25183"/>
                    <a:pt x="1983860" y="38516"/>
                    <a:pt x="1983860" y="52418"/>
                  </a:cubicBezTo>
                  <a:lnTo>
                    <a:pt x="1983860" y="1361931"/>
                  </a:lnTo>
                  <a:cubicBezTo>
                    <a:pt x="1983860" y="1390881"/>
                    <a:pt x="1960392" y="1414350"/>
                    <a:pt x="1931442" y="1414350"/>
                  </a:cubicBezTo>
                  <a:lnTo>
                    <a:pt x="52418" y="1414350"/>
                  </a:lnTo>
                  <a:cubicBezTo>
                    <a:pt x="23468" y="1414350"/>
                    <a:pt x="0" y="1390881"/>
                    <a:pt x="0" y="1361931"/>
                  </a:cubicBezTo>
                  <a:lnTo>
                    <a:pt x="0" y="52418"/>
                  </a:lnTo>
                  <a:cubicBezTo>
                    <a:pt x="0" y="23468"/>
                    <a:pt x="23468" y="0"/>
                    <a:pt x="524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g35d02f4b452_0_130"/>
            <p:cNvSpPr txBox="1"/>
            <p:nvPr/>
          </p:nvSpPr>
          <p:spPr>
            <a:xfrm>
              <a:off x="0" y="-28575"/>
              <a:ext cx="1983900" cy="14430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57" name="Google Shape;657;g35d02f4b452_0_130"/>
          <p:cNvSpPr/>
          <p:nvPr/>
        </p:nvSpPr>
        <p:spPr>
          <a:xfrm>
            <a:off x="10156184" y="3556983"/>
            <a:ext cx="6223329" cy="4955326"/>
          </a:xfrm>
          <a:custGeom>
            <a:rect b="b" l="l" r="r" t="t"/>
            <a:pathLst>
              <a:path extrusionOk="0" h="4955326" w="6223329">
                <a:moveTo>
                  <a:pt x="0" y="0"/>
                </a:moveTo>
                <a:lnTo>
                  <a:pt x="6223329" y="0"/>
                </a:lnTo>
                <a:lnTo>
                  <a:pt x="6223329" y="4955326"/>
                </a:lnTo>
                <a:lnTo>
                  <a:pt x="0" y="4955326"/>
                </a:lnTo>
                <a:lnTo>
                  <a:pt x="0" y="0"/>
                </a:lnTo>
                <a:close/>
              </a:path>
            </a:pathLst>
          </a:custGeom>
          <a:blipFill rotWithShape="1">
            <a:blip r:embed="rId4">
              <a:alphaModFix/>
            </a:blip>
            <a:stretch>
              <a:fillRect b="0" l="0" r="0" t="0"/>
            </a:stretch>
          </a:blipFill>
          <a:ln>
            <a:noFill/>
          </a:ln>
        </p:spPr>
      </p:sp>
      <p:sp>
        <p:nvSpPr>
          <p:cNvPr id="658" name="Google Shape;658;g35d02f4b452_0_130"/>
          <p:cNvSpPr txBox="1"/>
          <p:nvPr/>
        </p:nvSpPr>
        <p:spPr>
          <a:xfrm>
            <a:off x="1028700" y="3031731"/>
            <a:ext cx="7777200" cy="6123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La memoria es el lugar de almacenamiento electrónico de las instrucciones y datos que una computadora necesita alcanzar de manera inmediata.</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La memoria consta de una gran variedad de palabras o bytes, cada uno con su propia dirección. La CPU recupera instrucciones de la memoria según el valor del contador del programa. Estas instrucciones pueden causar carga adicional y almacenamiento en direcciones de memoria específicas.</a:t>
            </a:r>
            <a:endParaRPr/>
          </a:p>
        </p:txBody>
      </p:sp>
      <p:sp>
        <p:nvSpPr>
          <p:cNvPr id="659" name="Google Shape;659;g35d02f4b452_0_130"/>
          <p:cNvSpPr txBox="1"/>
          <p:nvPr/>
        </p:nvSpPr>
        <p:spPr>
          <a:xfrm>
            <a:off x="1028700" y="1531678"/>
            <a:ext cx="138870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None/>
            </a:pPr>
            <a:r>
              <a:rPr b="0" i="0" lang="en-US" sz="5899" u="none" cap="none" strike="noStrike">
                <a:solidFill>
                  <a:srgbClr val="FFFFFF"/>
                </a:solidFill>
                <a:latin typeface="Arial"/>
                <a:ea typeface="Arial"/>
                <a:cs typeface="Arial"/>
                <a:sym typeface="Arial"/>
              </a:rPr>
              <a:t>CONCEPTOS BASICOS - MEMORIA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63" name="Shape 663"/>
        <p:cNvGrpSpPr/>
        <p:nvPr/>
      </p:nvGrpSpPr>
      <p:grpSpPr>
        <a:xfrm>
          <a:off x="0" y="0"/>
          <a:ext cx="0" cy="0"/>
          <a:chOff x="0" y="0"/>
          <a:chExt cx="0" cy="0"/>
        </a:xfrm>
      </p:grpSpPr>
      <p:sp>
        <p:nvSpPr>
          <p:cNvPr id="664" name="Google Shape;664;g35d02f4b452_0_143"/>
          <p:cNvSpPr/>
          <p:nvPr/>
        </p:nvSpPr>
        <p:spPr>
          <a:xfrm>
            <a:off x="-642740" y="-2180459"/>
            <a:ext cx="19075008" cy="15728933"/>
          </a:xfrm>
          <a:custGeom>
            <a:rect b="b" l="l" r="r" t="t"/>
            <a:pathLst>
              <a:path extrusionOk="0" h="15728933" w="19075008">
                <a:moveTo>
                  <a:pt x="0" y="0"/>
                </a:moveTo>
                <a:lnTo>
                  <a:pt x="19075008" y="0"/>
                </a:lnTo>
                <a:lnTo>
                  <a:pt x="19075008" y="15728934"/>
                </a:lnTo>
                <a:lnTo>
                  <a:pt x="0" y="15728934"/>
                </a:lnTo>
                <a:lnTo>
                  <a:pt x="0" y="0"/>
                </a:lnTo>
                <a:close/>
              </a:path>
            </a:pathLst>
          </a:custGeom>
          <a:blipFill rotWithShape="1">
            <a:blip r:embed="rId3">
              <a:alphaModFix/>
            </a:blip>
            <a:stretch>
              <a:fillRect b="0" l="0" r="0" t="0"/>
            </a:stretch>
          </a:blipFill>
          <a:ln>
            <a:noFill/>
          </a:ln>
        </p:spPr>
      </p:sp>
      <p:grpSp>
        <p:nvGrpSpPr>
          <p:cNvPr id="665" name="Google Shape;665;g35d02f4b452_0_143"/>
          <p:cNvGrpSpPr/>
          <p:nvPr/>
        </p:nvGrpSpPr>
        <p:grpSpPr>
          <a:xfrm>
            <a:off x="8935514" y="3783536"/>
            <a:ext cx="8324324" cy="5207828"/>
            <a:chOff x="0" y="-28575"/>
            <a:chExt cx="2192400" cy="1371600"/>
          </a:xfrm>
        </p:grpSpPr>
        <p:sp>
          <p:nvSpPr>
            <p:cNvPr id="666" name="Google Shape;666;g35d02f4b452_0_143"/>
            <p:cNvSpPr/>
            <p:nvPr/>
          </p:nvSpPr>
          <p:spPr>
            <a:xfrm>
              <a:off x="0" y="0"/>
              <a:ext cx="2192273" cy="1342962"/>
            </a:xfrm>
            <a:custGeom>
              <a:rect b="b" l="l" r="r" t="t"/>
              <a:pathLst>
                <a:path extrusionOk="0" h="1342962" w="2192273">
                  <a:moveTo>
                    <a:pt x="47435" y="0"/>
                  </a:moveTo>
                  <a:lnTo>
                    <a:pt x="2144838" y="0"/>
                  </a:lnTo>
                  <a:cubicBezTo>
                    <a:pt x="2171036" y="0"/>
                    <a:pt x="2192273" y="21237"/>
                    <a:pt x="2192273" y="47435"/>
                  </a:cubicBezTo>
                  <a:lnTo>
                    <a:pt x="2192273" y="1295527"/>
                  </a:lnTo>
                  <a:cubicBezTo>
                    <a:pt x="2192273" y="1321725"/>
                    <a:pt x="2171036" y="1342962"/>
                    <a:pt x="2144838" y="1342962"/>
                  </a:cubicBezTo>
                  <a:lnTo>
                    <a:pt x="47435" y="1342962"/>
                  </a:lnTo>
                  <a:cubicBezTo>
                    <a:pt x="34854" y="1342962"/>
                    <a:pt x="22789" y="1337965"/>
                    <a:pt x="13893" y="1329069"/>
                  </a:cubicBezTo>
                  <a:cubicBezTo>
                    <a:pt x="4998" y="1320173"/>
                    <a:pt x="0" y="1308108"/>
                    <a:pt x="0" y="1295527"/>
                  </a:cubicBezTo>
                  <a:lnTo>
                    <a:pt x="0" y="47435"/>
                  </a:lnTo>
                  <a:cubicBezTo>
                    <a:pt x="0" y="21237"/>
                    <a:pt x="21237" y="0"/>
                    <a:pt x="47435"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g35d02f4b452_0_143"/>
            <p:cNvSpPr txBox="1"/>
            <p:nvPr/>
          </p:nvSpPr>
          <p:spPr>
            <a:xfrm>
              <a:off x="0" y="-28575"/>
              <a:ext cx="2192400" cy="13716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68" name="Google Shape;668;g35d02f4b452_0_143"/>
          <p:cNvGrpSpPr/>
          <p:nvPr/>
        </p:nvGrpSpPr>
        <p:grpSpPr>
          <a:xfrm>
            <a:off x="1229150" y="920204"/>
            <a:ext cx="7212948" cy="8068519"/>
            <a:chOff x="0" y="-28575"/>
            <a:chExt cx="1899694" cy="2125028"/>
          </a:xfrm>
        </p:grpSpPr>
        <p:sp>
          <p:nvSpPr>
            <p:cNvPr id="669" name="Google Shape;669;g35d02f4b452_0_143"/>
            <p:cNvSpPr/>
            <p:nvPr/>
          </p:nvSpPr>
          <p:spPr>
            <a:xfrm>
              <a:off x="0" y="0"/>
              <a:ext cx="1899694" cy="2096453"/>
            </a:xfrm>
            <a:custGeom>
              <a:rect b="b" l="l" r="r" t="t"/>
              <a:pathLst>
                <a:path extrusionOk="0" h="2096453" w="1899694">
                  <a:moveTo>
                    <a:pt x="54741" y="0"/>
                  </a:moveTo>
                  <a:lnTo>
                    <a:pt x="1844953" y="0"/>
                  </a:lnTo>
                  <a:cubicBezTo>
                    <a:pt x="1859472" y="0"/>
                    <a:pt x="1873395" y="5767"/>
                    <a:pt x="1883661" y="16033"/>
                  </a:cubicBezTo>
                  <a:cubicBezTo>
                    <a:pt x="1893927" y="26299"/>
                    <a:pt x="1899694" y="40222"/>
                    <a:pt x="1899694" y="54741"/>
                  </a:cubicBezTo>
                  <a:lnTo>
                    <a:pt x="1899694" y="2041713"/>
                  </a:lnTo>
                  <a:cubicBezTo>
                    <a:pt x="1899694" y="2071945"/>
                    <a:pt x="1875186" y="2096453"/>
                    <a:pt x="1844953" y="2096453"/>
                  </a:cubicBezTo>
                  <a:lnTo>
                    <a:pt x="54741" y="2096453"/>
                  </a:lnTo>
                  <a:cubicBezTo>
                    <a:pt x="40222" y="2096453"/>
                    <a:pt x="26299" y="2090686"/>
                    <a:pt x="16033" y="2080420"/>
                  </a:cubicBezTo>
                  <a:cubicBezTo>
                    <a:pt x="5767" y="2070154"/>
                    <a:pt x="0" y="2056231"/>
                    <a:pt x="0" y="2041713"/>
                  </a:cubicBezTo>
                  <a:lnTo>
                    <a:pt x="0" y="54741"/>
                  </a:lnTo>
                  <a:cubicBezTo>
                    <a:pt x="0" y="24508"/>
                    <a:pt x="24508" y="0"/>
                    <a:pt x="54741"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g35d02f4b452_0_143"/>
            <p:cNvSpPr txBox="1"/>
            <p:nvPr/>
          </p:nvSpPr>
          <p:spPr>
            <a:xfrm>
              <a:off x="0" y="-28575"/>
              <a:ext cx="1899600" cy="2124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71" name="Google Shape;671;g35d02f4b452_0_143"/>
          <p:cNvSpPr/>
          <p:nvPr/>
        </p:nvSpPr>
        <p:spPr>
          <a:xfrm>
            <a:off x="9540314" y="4371396"/>
            <a:ext cx="7092648" cy="4140333"/>
          </a:xfrm>
          <a:custGeom>
            <a:rect b="b" l="l" r="r" t="t"/>
            <a:pathLst>
              <a:path extrusionOk="0" h="4140333" w="7092648">
                <a:moveTo>
                  <a:pt x="0" y="0"/>
                </a:moveTo>
                <a:lnTo>
                  <a:pt x="7092648" y="0"/>
                </a:lnTo>
                <a:lnTo>
                  <a:pt x="7092648" y="4140333"/>
                </a:lnTo>
                <a:lnTo>
                  <a:pt x="0" y="4140333"/>
                </a:lnTo>
                <a:lnTo>
                  <a:pt x="0" y="0"/>
                </a:lnTo>
                <a:close/>
              </a:path>
            </a:pathLst>
          </a:custGeom>
          <a:blipFill rotWithShape="1">
            <a:blip r:embed="rId4">
              <a:alphaModFix/>
            </a:blip>
            <a:stretch>
              <a:fillRect b="0" l="0" r="0" t="0"/>
            </a:stretch>
          </a:blipFill>
          <a:ln>
            <a:noFill/>
          </a:ln>
        </p:spPr>
      </p:sp>
      <p:sp>
        <p:nvSpPr>
          <p:cNvPr id="672" name="Google Shape;672;g35d02f4b452_0_143"/>
          <p:cNvSpPr txBox="1"/>
          <p:nvPr/>
        </p:nvSpPr>
        <p:spPr>
          <a:xfrm>
            <a:off x="1654609" y="2220083"/>
            <a:ext cx="6362100" cy="66435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La jerarquía de la memoria organiza los componentes de la memoria en función de sus tiempos de acceso y respuesta. </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Existen varios niveles de memoria, cada uno con diferentes velocidades de acceso y rendimiento. Esta estructura garantiza que la información a la que se accede con frecuencia se obtenga más rápido que los datos utilizados con menos frecuencia</a:t>
            </a:r>
            <a:endParaRPr/>
          </a:p>
        </p:txBody>
      </p:sp>
      <p:sp>
        <p:nvSpPr>
          <p:cNvPr id="673" name="Google Shape;673;g35d02f4b452_0_143"/>
          <p:cNvSpPr txBox="1"/>
          <p:nvPr/>
        </p:nvSpPr>
        <p:spPr>
          <a:xfrm>
            <a:off x="9446345" y="1323527"/>
            <a:ext cx="7280700" cy="2585100"/>
          </a:xfrm>
          <a:prstGeom prst="rect">
            <a:avLst/>
          </a:prstGeom>
          <a:noFill/>
          <a:ln>
            <a:noFill/>
          </a:ln>
        </p:spPr>
        <p:txBody>
          <a:bodyPr anchorCtr="0" anchor="t" bIns="0" lIns="0" spcFirstLastPara="1" rIns="0" wrap="square" tIns="0">
            <a:spAutoFit/>
          </a:bodyPr>
          <a:lstStyle/>
          <a:p>
            <a:pPr indent="0" lvl="0" marL="0" marR="0" rtl="0" algn="ctr">
              <a:lnSpc>
                <a:spcPct val="121002"/>
              </a:lnSpc>
              <a:spcBef>
                <a:spcPts val="0"/>
              </a:spcBef>
              <a:spcAft>
                <a:spcPts val="0"/>
              </a:spcAft>
              <a:buNone/>
            </a:pPr>
            <a:r>
              <a:rPr b="0" i="0" lang="en-US" sz="7599" u="none" cap="none" strike="noStrike">
                <a:solidFill>
                  <a:srgbClr val="FFFFFF"/>
                </a:solidFill>
                <a:latin typeface="Arial"/>
                <a:ea typeface="Arial"/>
                <a:cs typeface="Arial"/>
                <a:sym typeface="Arial"/>
              </a:rPr>
              <a:t>JERARQUÍA DE MEMORIA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g35d02f4b452_0_21"/>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20" name="Google Shape;120;g35d02f4b452_0_21"/>
          <p:cNvSpPr txBox="1"/>
          <p:nvPr/>
        </p:nvSpPr>
        <p:spPr>
          <a:xfrm>
            <a:off x="5991825" y="3453438"/>
            <a:ext cx="10411800" cy="47100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Programación (Scheduling)</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Programación preventiva versus no preventiva</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Algoritmos de programación comunes</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Scheduling en Linux</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Memoria</a:t>
            </a:r>
            <a:endParaRPr sz="4200">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lang="en-US" sz="4200">
                <a:solidFill>
                  <a:schemeClr val="lt1"/>
                </a:solidFill>
                <a:latin typeface="Calibri"/>
                <a:ea typeface="Calibri"/>
                <a:cs typeface="Calibri"/>
                <a:sym typeface="Calibri"/>
              </a:rPr>
              <a:t>Jerarquia de memoria</a:t>
            </a:r>
            <a:endParaRPr sz="4200">
              <a:solidFill>
                <a:schemeClr val="lt1"/>
              </a:solidFill>
              <a:latin typeface="Calibri"/>
              <a:ea typeface="Calibri"/>
              <a:cs typeface="Calibri"/>
              <a:sym typeface="Calibri"/>
            </a:endParaRPr>
          </a:p>
        </p:txBody>
      </p:sp>
      <p:grpSp>
        <p:nvGrpSpPr>
          <p:cNvPr id="121" name="Google Shape;121;g35d02f4b452_0_21"/>
          <p:cNvGrpSpPr/>
          <p:nvPr/>
        </p:nvGrpSpPr>
        <p:grpSpPr>
          <a:xfrm>
            <a:off x="5261819" y="1886650"/>
            <a:ext cx="7764346" cy="662377"/>
            <a:chOff x="5261919" y="2543550"/>
            <a:chExt cx="7764346" cy="662377"/>
          </a:xfrm>
        </p:grpSpPr>
        <p:grpSp>
          <p:nvGrpSpPr>
            <p:cNvPr id="122" name="Google Shape;122;g35d02f4b452_0_21"/>
            <p:cNvGrpSpPr/>
            <p:nvPr/>
          </p:nvGrpSpPr>
          <p:grpSpPr>
            <a:xfrm>
              <a:off x="5261919" y="2543553"/>
              <a:ext cx="7764346" cy="662374"/>
              <a:chOff x="0" y="-28575"/>
              <a:chExt cx="5099400" cy="435000"/>
            </a:xfrm>
          </p:grpSpPr>
          <p:sp>
            <p:nvSpPr>
              <p:cNvPr id="123" name="Google Shape;123;g35d02f4b452_0_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35d02f4b452_0_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25" name="Google Shape;125;g35d02f4b452_0_21"/>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26" name="Google Shape;126;g35d02f4b452_0_21"/>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677" name="Shape 677"/>
        <p:cNvGrpSpPr/>
        <p:nvPr/>
      </p:nvGrpSpPr>
      <p:grpSpPr>
        <a:xfrm>
          <a:off x="0" y="0"/>
          <a:ext cx="0" cy="0"/>
          <a:chOff x="0" y="0"/>
          <a:chExt cx="0" cy="0"/>
        </a:xfrm>
      </p:grpSpPr>
      <p:sp>
        <p:nvSpPr>
          <p:cNvPr id="678" name="Google Shape;678;g35d02f4b452_0_156"/>
          <p:cNvSpPr/>
          <p:nvPr/>
        </p:nvSpPr>
        <p:spPr>
          <a:xfrm rot="-6500666">
            <a:off x="-3376746" y="-5932421"/>
            <a:ext cx="22771623" cy="18879746"/>
          </a:xfrm>
          <a:custGeom>
            <a:rect b="b" l="l" r="r" t="t"/>
            <a:pathLst>
              <a:path extrusionOk="0" h="18863483" w="22752008">
                <a:moveTo>
                  <a:pt x="0" y="0"/>
                </a:moveTo>
                <a:lnTo>
                  <a:pt x="22752008" y="0"/>
                </a:lnTo>
                <a:lnTo>
                  <a:pt x="22752008" y="18863483"/>
                </a:lnTo>
                <a:lnTo>
                  <a:pt x="0" y="18863483"/>
                </a:lnTo>
                <a:lnTo>
                  <a:pt x="0" y="0"/>
                </a:lnTo>
                <a:close/>
              </a:path>
            </a:pathLst>
          </a:custGeom>
          <a:blipFill rotWithShape="1">
            <a:blip r:embed="rId3">
              <a:alphaModFix/>
            </a:blip>
            <a:stretch>
              <a:fillRect b="0" l="0" r="0" t="0"/>
            </a:stretch>
          </a:blipFill>
          <a:ln>
            <a:noFill/>
          </a:ln>
        </p:spPr>
      </p:sp>
      <p:grpSp>
        <p:nvGrpSpPr>
          <p:cNvPr id="679" name="Google Shape;679;g35d02f4b452_0_156"/>
          <p:cNvGrpSpPr/>
          <p:nvPr/>
        </p:nvGrpSpPr>
        <p:grpSpPr>
          <a:xfrm>
            <a:off x="1028700" y="1659675"/>
            <a:ext cx="10272133" cy="7866548"/>
            <a:chOff x="0" y="-28575"/>
            <a:chExt cx="2705400" cy="1924632"/>
          </a:xfrm>
        </p:grpSpPr>
        <p:sp>
          <p:nvSpPr>
            <p:cNvPr id="680" name="Google Shape;680;g35d02f4b452_0_156"/>
            <p:cNvSpPr/>
            <p:nvPr/>
          </p:nvSpPr>
          <p:spPr>
            <a:xfrm>
              <a:off x="0" y="0"/>
              <a:ext cx="2705288" cy="1896057"/>
            </a:xfrm>
            <a:custGeom>
              <a:rect b="b" l="l" r="r" t="t"/>
              <a:pathLst>
                <a:path extrusionOk="0" h="1896057" w="2705288">
                  <a:moveTo>
                    <a:pt x="38440" y="0"/>
                  </a:moveTo>
                  <a:lnTo>
                    <a:pt x="2666848" y="0"/>
                  </a:lnTo>
                  <a:cubicBezTo>
                    <a:pt x="2677043" y="0"/>
                    <a:pt x="2686820" y="4050"/>
                    <a:pt x="2694029" y="11259"/>
                  </a:cubicBezTo>
                  <a:cubicBezTo>
                    <a:pt x="2701238" y="18468"/>
                    <a:pt x="2705288" y="28245"/>
                    <a:pt x="2705288" y="38440"/>
                  </a:cubicBezTo>
                  <a:lnTo>
                    <a:pt x="2705288" y="1857617"/>
                  </a:lnTo>
                  <a:cubicBezTo>
                    <a:pt x="2705288" y="1878847"/>
                    <a:pt x="2688078" y="1896057"/>
                    <a:pt x="2666848" y="1896057"/>
                  </a:cubicBezTo>
                  <a:lnTo>
                    <a:pt x="38440" y="1896057"/>
                  </a:lnTo>
                  <a:cubicBezTo>
                    <a:pt x="28245" y="1896057"/>
                    <a:pt x="18468" y="1892007"/>
                    <a:pt x="11259" y="1884798"/>
                  </a:cubicBezTo>
                  <a:cubicBezTo>
                    <a:pt x="4050" y="1877589"/>
                    <a:pt x="0" y="1867812"/>
                    <a:pt x="0" y="1857617"/>
                  </a:cubicBezTo>
                  <a:lnTo>
                    <a:pt x="0" y="38440"/>
                  </a:lnTo>
                  <a:cubicBezTo>
                    <a:pt x="0" y="28245"/>
                    <a:pt x="4050" y="18468"/>
                    <a:pt x="11259" y="11259"/>
                  </a:cubicBezTo>
                  <a:cubicBezTo>
                    <a:pt x="18468" y="4050"/>
                    <a:pt x="28245" y="0"/>
                    <a:pt x="38440"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g35d02f4b452_0_156"/>
            <p:cNvSpPr txBox="1"/>
            <p:nvPr/>
          </p:nvSpPr>
          <p:spPr>
            <a:xfrm>
              <a:off x="0" y="-28575"/>
              <a:ext cx="2705400" cy="1924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82" name="Google Shape;682;g35d02f4b452_0_156"/>
          <p:cNvGrpSpPr/>
          <p:nvPr/>
        </p:nvGrpSpPr>
        <p:grpSpPr>
          <a:xfrm>
            <a:off x="11559510" y="1913733"/>
            <a:ext cx="5446372" cy="4066480"/>
            <a:chOff x="0" y="-28575"/>
            <a:chExt cx="1434426" cy="1071000"/>
          </a:xfrm>
        </p:grpSpPr>
        <p:sp>
          <p:nvSpPr>
            <p:cNvPr id="683" name="Google Shape;683;g35d02f4b452_0_156"/>
            <p:cNvSpPr/>
            <p:nvPr/>
          </p:nvSpPr>
          <p:spPr>
            <a:xfrm>
              <a:off x="0" y="0"/>
              <a:ext cx="1434426" cy="1042368"/>
            </a:xfrm>
            <a:custGeom>
              <a:rect b="b" l="l" r="r" t="t"/>
              <a:pathLst>
                <a:path extrusionOk="0" h="1042368" w="1434426">
                  <a:moveTo>
                    <a:pt x="72496" y="0"/>
                  </a:moveTo>
                  <a:lnTo>
                    <a:pt x="1361930" y="0"/>
                  </a:lnTo>
                  <a:cubicBezTo>
                    <a:pt x="1381158" y="0"/>
                    <a:pt x="1399597" y="7638"/>
                    <a:pt x="1413193" y="21234"/>
                  </a:cubicBezTo>
                  <a:cubicBezTo>
                    <a:pt x="1426789" y="34829"/>
                    <a:pt x="1434426" y="53269"/>
                    <a:pt x="1434426" y="72496"/>
                  </a:cubicBezTo>
                  <a:lnTo>
                    <a:pt x="1434426" y="969872"/>
                  </a:lnTo>
                  <a:cubicBezTo>
                    <a:pt x="1434426" y="1009910"/>
                    <a:pt x="1401969" y="1042368"/>
                    <a:pt x="1361930" y="1042368"/>
                  </a:cubicBezTo>
                  <a:lnTo>
                    <a:pt x="72496" y="1042368"/>
                  </a:lnTo>
                  <a:cubicBezTo>
                    <a:pt x="53269" y="1042368"/>
                    <a:pt x="34829" y="1034730"/>
                    <a:pt x="21234" y="1021134"/>
                  </a:cubicBezTo>
                  <a:cubicBezTo>
                    <a:pt x="7638" y="1007538"/>
                    <a:pt x="0" y="989099"/>
                    <a:pt x="0" y="969872"/>
                  </a:cubicBezTo>
                  <a:lnTo>
                    <a:pt x="0" y="72496"/>
                  </a:lnTo>
                  <a:cubicBezTo>
                    <a:pt x="0" y="53269"/>
                    <a:pt x="7638" y="34829"/>
                    <a:pt x="21234" y="21234"/>
                  </a:cubicBezTo>
                  <a:cubicBezTo>
                    <a:pt x="34829" y="7638"/>
                    <a:pt x="53269" y="0"/>
                    <a:pt x="72496"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g35d02f4b452_0_156"/>
            <p:cNvSpPr txBox="1"/>
            <p:nvPr/>
          </p:nvSpPr>
          <p:spPr>
            <a:xfrm>
              <a:off x="0" y="-28575"/>
              <a:ext cx="1434300" cy="10710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85" name="Google Shape;685;g35d02f4b452_0_156"/>
          <p:cNvSpPr/>
          <p:nvPr/>
        </p:nvSpPr>
        <p:spPr>
          <a:xfrm>
            <a:off x="11935464" y="2423597"/>
            <a:ext cx="4694429" cy="3174607"/>
          </a:xfrm>
          <a:custGeom>
            <a:rect b="b" l="l" r="r" t="t"/>
            <a:pathLst>
              <a:path extrusionOk="0" h="3174607" w="4694429">
                <a:moveTo>
                  <a:pt x="0" y="0"/>
                </a:moveTo>
                <a:lnTo>
                  <a:pt x="4694429" y="0"/>
                </a:lnTo>
                <a:lnTo>
                  <a:pt x="4694429" y="3174607"/>
                </a:lnTo>
                <a:lnTo>
                  <a:pt x="0" y="3174607"/>
                </a:lnTo>
                <a:lnTo>
                  <a:pt x="0" y="0"/>
                </a:lnTo>
                <a:close/>
              </a:path>
            </a:pathLst>
          </a:custGeom>
          <a:blipFill rotWithShape="1">
            <a:blip r:embed="rId4">
              <a:alphaModFix/>
            </a:blip>
            <a:stretch>
              <a:fillRect b="0" l="0" r="0" t="0"/>
            </a:stretch>
          </a:blipFill>
          <a:ln>
            <a:noFill/>
          </a:ln>
        </p:spPr>
      </p:sp>
      <p:grpSp>
        <p:nvGrpSpPr>
          <p:cNvPr id="686" name="Google Shape;686;g35d02f4b452_0_156"/>
          <p:cNvGrpSpPr/>
          <p:nvPr/>
        </p:nvGrpSpPr>
        <p:grpSpPr>
          <a:xfrm>
            <a:off x="11559510" y="6083358"/>
            <a:ext cx="5446372" cy="3138138"/>
            <a:chOff x="0" y="-28575"/>
            <a:chExt cx="1434426" cy="826500"/>
          </a:xfrm>
        </p:grpSpPr>
        <p:sp>
          <p:nvSpPr>
            <p:cNvPr id="687" name="Google Shape;687;g35d02f4b452_0_156"/>
            <p:cNvSpPr/>
            <p:nvPr/>
          </p:nvSpPr>
          <p:spPr>
            <a:xfrm>
              <a:off x="0" y="0"/>
              <a:ext cx="1434426" cy="797884"/>
            </a:xfrm>
            <a:custGeom>
              <a:rect b="b" l="l" r="r" t="t"/>
              <a:pathLst>
                <a:path extrusionOk="0" h="797884" w="1434426">
                  <a:moveTo>
                    <a:pt x="72496" y="0"/>
                  </a:moveTo>
                  <a:lnTo>
                    <a:pt x="1361930" y="0"/>
                  </a:lnTo>
                  <a:cubicBezTo>
                    <a:pt x="1381158" y="0"/>
                    <a:pt x="1399597" y="7638"/>
                    <a:pt x="1413193" y="21234"/>
                  </a:cubicBezTo>
                  <a:cubicBezTo>
                    <a:pt x="1426789" y="34829"/>
                    <a:pt x="1434426" y="53269"/>
                    <a:pt x="1434426" y="72496"/>
                  </a:cubicBezTo>
                  <a:lnTo>
                    <a:pt x="1434426" y="725388"/>
                  </a:lnTo>
                  <a:cubicBezTo>
                    <a:pt x="1434426" y="744615"/>
                    <a:pt x="1426789" y="763055"/>
                    <a:pt x="1413193" y="776650"/>
                  </a:cubicBezTo>
                  <a:cubicBezTo>
                    <a:pt x="1399597" y="790246"/>
                    <a:pt x="1381158" y="797884"/>
                    <a:pt x="1361930" y="797884"/>
                  </a:cubicBezTo>
                  <a:lnTo>
                    <a:pt x="72496" y="797884"/>
                  </a:lnTo>
                  <a:cubicBezTo>
                    <a:pt x="32458" y="797884"/>
                    <a:pt x="0" y="765426"/>
                    <a:pt x="0" y="725388"/>
                  </a:cubicBezTo>
                  <a:lnTo>
                    <a:pt x="0" y="72496"/>
                  </a:lnTo>
                  <a:cubicBezTo>
                    <a:pt x="0" y="53269"/>
                    <a:pt x="7638" y="34829"/>
                    <a:pt x="21234" y="21234"/>
                  </a:cubicBezTo>
                  <a:cubicBezTo>
                    <a:pt x="34829" y="7638"/>
                    <a:pt x="53269" y="0"/>
                    <a:pt x="72496"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g35d02f4b452_0_156"/>
            <p:cNvSpPr txBox="1"/>
            <p:nvPr/>
          </p:nvSpPr>
          <p:spPr>
            <a:xfrm>
              <a:off x="0" y="-28575"/>
              <a:ext cx="1434300" cy="826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89" name="Google Shape;689;g35d02f4b452_0_156"/>
          <p:cNvSpPr/>
          <p:nvPr/>
        </p:nvSpPr>
        <p:spPr>
          <a:xfrm>
            <a:off x="13054216" y="6532777"/>
            <a:ext cx="2456926" cy="2287175"/>
          </a:xfrm>
          <a:custGeom>
            <a:rect b="b" l="l" r="r" t="t"/>
            <a:pathLst>
              <a:path extrusionOk="0" h="2287175" w="2456926">
                <a:moveTo>
                  <a:pt x="0" y="0"/>
                </a:moveTo>
                <a:lnTo>
                  <a:pt x="2456926" y="0"/>
                </a:lnTo>
                <a:lnTo>
                  <a:pt x="2456926" y="2287175"/>
                </a:lnTo>
                <a:lnTo>
                  <a:pt x="0" y="2287175"/>
                </a:lnTo>
                <a:lnTo>
                  <a:pt x="0" y="0"/>
                </a:lnTo>
                <a:close/>
              </a:path>
            </a:pathLst>
          </a:custGeom>
          <a:blipFill rotWithShape="1">
            <a:blip r:embed="rId5">
              <a:alphaModFix/>
            </a:blip>
            <a:stretch>
              <a:fillRect b="0" l="0" r="0" t="0"/>
            </a:stretch>
          </a:blipFill>
          <a:ln>
            <a:noFill/>
          </a:ln>
        </p:spPr>
      </p:sp>
      <p:sp>
        <p:nvSpPr>
          <p:cNvPr id="690" name="Google Shape;690;g35d02f4b452_0_156"/>
          <p:cNvSpPr txBox="1"/>
          <p:nvPr/>
        </p:nvSpPr>
        <p:spPr>
          <a:xfrm>
            <a:off x="1476975" y="1988625"/>
            <a:ext cx="9299100" cy="71637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La jerarquía de la memoria incluye diferentes componentes, generalmente divididos en uno de los dos tipos:</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280671" lvl="1" marL="561342" marR="0" rtl="0" algn="l">
              <a:lnSpc>
                <a:spcPct val="130000"/>
              </a:lnSpc>
              <a:spcBef>
                <a:spcPts val="0"/>
              </a:spcBef>
              <a:spcAft>
                <a:spcPts val="0"/>
              </a:spcAft>
              <a:buClr>
                <a:srgbClr val="67D3CD"/>
              </a:buClr>
              <a:buSzPts val="2600"/>
              <a:buFont typeface="Arial"/>
              <a:buChar char="•"/>
            </a:pPr>
            <a:r>
              <a:rPr b="0" i="0" lang="en-US" sz="2600" u="none" cap="none" strike="noStrike">
                <a:solidFill>
                  <a:srgbClr val="67D3CD"/>
                </a:solidFill>
                <a:latin typeface="Montserrat"/>
                <a:ea typeface="Montserrat"/>
                <a:cs typeface="Montserrat"/>
                <a:sym typeface="Montserrat"/>
              </a:rPr>
              <a:t>Memoria Interna (Memoria Primaria): </a:t>
            </a:r>
            <a:r>
              <a:rPr b="0" i="0" lang="en-US" sz="2600" u="none" cap="none" strike="noStrike">
                <a:solidFill>
                  <a:srgbClr val="FFFFFF"/>
                </a:solidFill>
                <a:latin typeface="Montserrat"/>
                <a:ea typeface="Montserrat"/>
                <a:cs typeface="Montserrat"/>
                <a:sym typeface="Montserrat"/>
              </a:rPr>
              <a:t>Registros, memoria principal y caché. El procesador puede acceder directamente a la memoria interna.</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280671" lvl="1" marL="561342" marR="0" rtl="0" algn="l">
              <a:lnSpc>
                <a:spcPct val="130000"/>
              </a:lnSpc>
              <a:spcBef>
                <a:spcPts val="0"/>
              </a:spcBef>
              <a:spcAft>
                <a:spcPts val="0"/>
              </a:spcAft>
              <a:buClr>
                <a:srgbClr val="FFBD59"/>
              </a:buClr>
              <a:buSzPts val="2600"/>
              <a:buFont typeface="Arial"/>
              <a:buChar char="•"/>
            </a:pPr>
            <a:r>
              <a:rPr b="0" i="0" lang="en-US" sz="2600" u="none" cap="none" strike="noStrike">
                <a:solidFill>
                  <a:srgbClr val="FFBD59"/>
                </a:solidFill>
                <a:latin typeface="Montserrat"/>
                <a:ea typeface="Montserrat"/>
                <a:cs typeface="Montserrat"/>
                <a:sym typeface="Montserrat"/>
              </a:rPr>
              <a:t>Memoria Externa (Memoria Secundaria):</a:t>
            </a:r>
            <a:r>
              <a:rPr b="0" i="0" lang="en-US" sz="2600" u="none" cap="none" strike="noStrike">
                <a:solidFill>
                  <a:srgbClr val="FFFFFF"/>
                </a:solidFill>
                <a:latin typeface="Montserrat"/>
                <a:ea typeface="Montserrat"/>
                <a:cs typeface="Montserrat"/>
                <a:sym typeface="Montserrat"/>
              </a:rPr>
              <a:t> Almacenamiento secundario (HDD, SSD) y almacenamiento terciario (disco magnético, cinta magnética y disco óptico). Se trata de        almacenamiento periférico al que puede acceder el procesador a través de un módulo de E/S.</a:t>
            </a:r>
            <a:endParaRPr/>
          </a:p>
        </p:txBody>
      </p:sp>
      <p:sp>
        <p:nvSpPr>
          <p:cNvPr id="691" name="Google Shape;691;g35d02f4b452_0_156"/>
          <p:cNvSpPr txBox="1"/>
          <p:nvPr/>
        </p:nvSpPr>
        <p:spPr>
          <a:xfrm>
            <a:off x="1282152" y="485775"/>
            <a:ext cx="15723600" cy="9081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5900" u="none" cap="none" strike="noStrike">
                <a:solidFill>
                  <a:srgbClr val="FFFFFF"/>
                </a:solidFill>
                <a:latin typeface="Arial"/>
                <a:ea typeface="Arial"/>
                <a:cs typeface="Arial"/>
                <a:sym typeface="Arial"/>
              </a:rPr>
              <a:t>TIPOS DE JERARQUÍA DE MEMORIA</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5" name="Shape 695"/>
        <p:cNvGrpSpPr/>
        <p:nvPr/>
      </p:nvGrpSpPr>
      <p:grpSpPr>
        <a:xfrm>
          <a:off x="0" y="0"/>
          <a:ext cx="0" cy="0"/>
          <a:chOff x="0" y="0"/>
          <a:chExt cx="0" cy="0"/>
        </a:xfrm>
      </p:grpSpPr>
      <p:sp>
        <p:nvSpPr>
          <p:cNvPr id="696" name="Google Shape;696;g35d02f4b452_0_24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697" name="Google Shape;697;g35d02f4b452_0_248"/>
          <p:cNvSpPr/>
          <p:nvPr/>
        </p:nvSpPr>
        <p:spPr>
          <a:xfrm rot="931907">
            <a:off x="-5937582" y="-3092614"/>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698" name="Google Shape;698;g35d02f4b452_0_248"/>
          <p:cNvSpPr/>
          <p:nvPr/>
        </p:nvSpPr>
        <p:spPr>
          <a:xfrm rot="931907">
            <a:off x="16285766" y="5630925"/>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699" name="Google Shape;699;g35d02f4b452_0_248"/>
          <p:cNvSpPr txBox="1"/>
          <p:nvPr/>
        </p:nvSpPr>
        <p:spPr>
          <a:xfrm>
            <a:off x="4335525" y="2594750"/>
            <a:ext cx="12042600" cy="46017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9000"/>
              <a:buFont typeface="Arial"/>
              <a:buNone/>
            </a:pPr>
            <a:r>
              <a:rPr b="1" i="0" lang="en-US" sz="9000" u="none" cap="none" strike="noStrike">
                <a:solidFill>
                  <a:srgbClr val="FFFFFF"/>
                </a:solidFill>
                <a:latin typeface="Arial"/>
                <a:ea typeface="Arial"/>
                <a:cs typeface="Arial"/>
                <a:sym typeface="Arial"/>
              </a:rPr>
              <a:t>Ejemplo Guiado:</a:t>
            </a:r>
            <a:r>
              <a:rPr b="0" i="0" lang="en-US" sz="9000" u="none" cap="none" strike="noStrike">
                <a:solidFill>
                  <a:srgbClr val="FFFFFF"/>
                </a:solidFill>
                <a:latin typeface="Arial"/>
                <a:ea typeface="Arial"/>
                <a:cs typeface="Arial"/>
                <a:sym typeface="Arial"/>
              </a:rPr>
              <a:t> </a:t>
            </a:r>
            <a:endParaRPr b="0" i="0" sz="8600" u="none" cap="none" strike="noStrike">
              <a:solidFill>
                <a:srgbClr val="FFFFFF"/>
              </a:solidFill>
              <a:latin typeface="Arial"/>
              <a:ea typeface="Arial"/>
              <a:cs typeface="Arial"/>
              <a:sym typeface="Arial"/>
            </a:endParaRPr>
          </a:p>
          <a:p>
            <a:pPr indent="0" lvl="0" marL="0" marR="0" rtl="0" algn="ctr">
              <a:lnSpc>
                <a:spcPct val="121000"/>
              </a:lnSpc>
              <a:spcBef>
                <a:spcPts val="0"/>
              </a:spcBef>
              <a:spcAft>
                <a:spcPts val="0"/>
              </a:spcAft>
              <a:buClr>
                <a:srgbClr val="000000"/>
              </a:buClr>
              <a:buSzPts val="8600"/>
              <a:buFont typeface="Arial"/>
              <a:buNone/>
            </a:pPr>
            <a:r>
              <a:rPr lang="en-US" sz="8600">
                <a:solidFill>
                  <a:srgbClr val="FFFFFF"/>
                </a:solidFill>
              </a:rPr>
              <a:t>Modificar el Planificador de Linux</a:t>
            </a:r>
            <a:endParaRPr b="0" i="0" sz="8600" u="none" cap="none" strike="noStrike">
              <a:solidFill>
                <a:srgbClr val="FFFFFF"/>
              </a:solidFill>
              <a:latin typeface="Arial"/>
              <a:ea typeface="Arial"/>
              <a:cs typeface="Arial"/>
              <a:sym typeface="Arial"/>
            </a:endParaRPr>
          </a:p>
        </p:txBody>
      </p:sp>
      <p:pic>
        <p:nvPicPr>
          <p:cNvPr id="700" name="Google Shape;700;g35d02f4b452_0_248"/>
          <p:cNvPicPr preferRelativeResize="0"/>
          <p:nvPr/>
        </p:nvPicPr>
        <p:blipFill rotWithShape="1">
          <a:blip r:embed="rId5">
            <a:alphaModFix/>
          </a:blip>
          <a:srcRect b="0" l="0" r="0" t="0"/>
          <a:stretch/>
        </p:blipFill>
        <p:spPr>
          <a:xfrm>
            <a:off x="1782825" y="3924300"/>
            <a:ext cx="2438400" cy="2438400"/>
          </a:xfrm>
          <a:prstGeom prst="rect">
            <a:avLst/>
          </a:prstGeom>
          <a:noFill/>
          <a:ln>
            <a:noFill/>
          </a:ln>
        </p:spPr>
      </p:pic>
      <p:sp>
        <p:nvSpPr>
          <p:cNvPr id="701" name="Google Shape;701;g35d02f4b452_0_248"/>
          <p:cNvSpPr/>
          <p:nvPr/>
        </p:nvSpPr>
        <p:spPr>
          <a:xfrm>
            <a:off x="19015645" y="-4"/>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6">
              <a:alphaModFix/>
            </a:blip>
            <a:stretch>
              <a:fillRect b="0" l="0" r="0" t="0"/>
            </a:stretch>
          </a:blipFill>
          <a:ln>
            <a:noFill/>
          </a:ln>
        </p:spPr>
      </p:sp>
      <p:sp>
        <p:nvSpPr>
          <p:cNvPr id="702" name="Google Shape;702;g35d02f4b452_0_248"/>
          <p:cNvSpPr txBox="1"/>
          <p:nvPr/>
        </p:nvSpPr>
        <p:spPr>
          <a:xfrm>
            <a:off x="19709761" y="1108428"/>
            <a:ext cx="3238200" cy="29145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2014"/>
              <a:buFont typeface="Arial"/>
              <a:buNone/>
            </a:pPr>
            <a:r>
              <a:rPr b="0" i="0" lang="en-US" sz="2014" u="none" cap="none" strike="noStrike">
                <a:solidFill>
                  <a:srgbClr val="131416"/>
                </a:solidFill>
                <a:latin typeface="Open Sans"/>
                <a:ea typeface="Open Sans"/>
                <a:cs typeface="Open Sans"/>
                <a:sym typeface="Open Sans"/>
              </a:rPr>
              <a:t>Parte de la Taxonomía de Bloom nos habla de la parte de crear (llevar a la realidad la teoría aprendida) trata de dar ejemplos de este estilo, si aplican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706" name="Shape 706"/>
        <p:cNvGrpSpPr/>
        <p:nvPr/>
      </p:nvGrpSpPr>
      <p:grpSpPr>
        <a:xfrm>
          <a:off x="0" y="0"/>
          <a:ext cx="0" cy="0"/>
          <a:chOff x="0" y="0"/>
          <a:chExt cx="0" cy="0"/>
        </a:xfrm>
      </p:grpSpPr>
      <p:sp>
        <p:nvSpPr>
          <p:cNvPr id="707" name="Google Shape;707;g35c8c1a3b95_0_0"/>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708" name="Google Shape;708;g35c8c1a3b95_0_0"/>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CONCEPTOS CLAVE APRENDIDOS</a:t>
            </a:r>
            <a:endParaRPr b="0" i="0" sz="4900" u="none" cap="none" strike="noStrike">
              <a:solidFill>
                <a:srgbClr val="FFFFFF"/>
              </a:solidFill>
              <a:latin typeface="Arial"/>
              <a:ea typeface="Arial"/>
              <a:cs typeface="Arial"/>
              <a:sym typeface="Arial"/>
            </a:endParaRPr>
          </a:p>
        </p:txBody>
      </p:sp>
      <p:grpSp>
        <p:nvGrpSpPr>
          <p:cNvPr id="709" name="Google Shape;709;g35c8c1a3b95_0_0"/>
          <p:cNvGrpSpPr/>
          <p:nvPr/>
        </p:nvGrpSpPr>
        <p:grpSpPr>
          <a:xfrm>
            <a:off x="2695525" y="2304374"/>
            <a:ext cx="12896949" cy="6162134"/>
            <a:chOff x="0" y="-19050"/>
            <a:chExt cx="1956900" cy="2395201"/>
          </a:xfrm>
        </p:grpSpPr>
        <p:sp>
          <p:nvSpPr>
            <p:cNvPr id="710" name="Google Shape;710;g35c8c1a3b95_0_0"/>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g35c8c1a3b95_0_0"/>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712" name="Google Shape;712;g35c8c1a3b95_0_0"/>
          <p:cNvSpPr txBox="1"/>
          <p:nvPr/>
        </p:nvSpPr>
        <p:spPr>
          <a:xfrm>
            <a:off x="3032850" y="2891850"/>
            <a:ext cx="10717200" cy="4987200"/>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Planificación de la CPU (CPU Scheduling): </a:t>
            </a:r>
            <a:r>
              <a:rPr lang="en-US" sz="2600">
                <a:solidFill>
                  <a:schemeClr val="lt1"/>
                </a:solidFill>
              </a:rPr>
              <a:t>La planificación de la CPU es fundamental en los sistemas operativos multitarea y busca mantener la CPU lo más ocupada posible para maximizar su utilización</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Algoritmos de Planificación Comunes: </a:t>
            </a:r>
            <a:r>
              <a:rPr lang="en-US" sz="2600">
                <a:solidFill>
                  <a:schemeClr val="lt1"/>
                </a:solidFill>
              </a:rPr>
              <a:t>Existen diversos algoritmos para decidir qué proceso se ejecuta a continuación, cada uno con propiedades diferentes. Los criterios para comparar estos algoritmos incluyen el rendimiento, utilización de la CPU, tiempo de procesamiento, tiempo de espera y tiempo de respuesta.</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Memoria y su Jerarquía:</a:t>
            </a:r>
            <a:r>
              <a:rPr lang="en-US" sz="2600">
                <a:solidFill>
                  <a:schemeClr val="lt1"/>
                </a:solidFill>
              </a:rPr>
              <a:t> La memoria es esencial para ejecutar programas, ya que tanto las instrucciones como los datos deben estar en la memoria principal (parcialmente) durante la ejecución</a:t>
            </a:r>
            <a:endParaRPr sz="26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716" name="Shape 716"/>
        <p:cNvGrpSpPr/>
        <p:nvPr/>
      </p:nvGrpSpPr>
      <p:grpSpPr>
        <a:xfrm>
          <a:off x="0" y="0"/>
          <a:ext cx="0" cy="0"/>
          <a:chOff x="0" y="0"/>
          <a:chExt cx="0" cy="0"/>
        </a:xfrm>
      </p:grpSpPr>
      <p:sp>
        <p:nvSpPr>
          <p:cNvPr id="717" name="Google Shape;717;g35d02f4b452_0_267"/>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718" name="Google Shape;718;g35d02f4b452_0_267"/>
          <p:cNvSpPr txBox="1"/>
          <p:nvPr/>
        </p:nvSpPr>
        <p:spPr>
          <a:xfrm>
            <a:off x="2293040" y="10828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719" name="Google Shape;719;g35d02f4b452_0_267"/>
          <p:cNvGrpSpPr/>
          <p:nvPr/>
        </p:nvGrpSpPr>
        <p:grpSpPr>
          <a:xfrm>
            <a:off x="2293087" y="3299175"/>
            <a:ext cx="13701822" cy="4860102"/>
            <a:chOff x="0" y="-19050"/>
            <a:chExt cx="1956900" cy="2395201"/>
          </a:xfrm>
        </p:grpSpPr>
        <p:sp>
          <p:nvSpPr>
            <p:cNvPr id="720" name="Google Shape;720;g35d02f4b452_0_267"/>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g35d02f4b452_0_267"/>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722" name="Google Shape;722;g35d02f4b452_0_267"/>
          <p:cNvSpPr txBox="1"/>
          <p:nvPr/>
        </p:nvSpPr>
        <p:spPr>
          <a:xfrm>
            <a:off x="2786676" y="4405475"/>
            <a:ext cx="12714600" cy="26475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lang="en-US" sz="3200">
                <a:solidFill>
                  <a:schemeClr val="lt1"/>
                </a:solidFill>
              </a:rPr>
              <a:t>Equidad: </a:t>
            </a:r>
            <a:r>
              <a:rPr lang="en-US" sz="3200">
                <a:solidFill>
                  <a:schemeClr val="lt1"/>
                </a:solidFill>
              </a:rPr>
              <a:t>La </a:t>
            </a:r>
            <a:r>
              <a:rPr lang="en-US" sz="3200">
                <a:solidFill>
                  <a:schemeClr val="lt1"/>
                </a:solidFill>
              </a:rPr>
              <a:t>planificación</a:t>
            </a:r>
            <a:r>
              <a:rPr lang="en-US" sz="3200">
                <a:solidFill>
                  <a:schemeClr val="lt1"/>
                </a:solidFill>
              </a:rPr>
              <a:t>/</a:t>
            </a:r>
            <a:r>
              <a:rPr lang="en-US" sz="3200">
                <a:solidFill>
                  <a:schemeClr val="lt1"/>
                </a:solidFill>
              </a:rPr>
              <a:t>programación</a:t>
            </a:r>
            <a:r>
              <a:rPr lang="en-US" sz="3200">
                <a:solidFill>
                  <a:schemeClr val="lt1"/>
                </a:solidFill>
              </a:rPr>
              <a:t> de CPU se trata de darle el tiempo adecuado a cada proceso en </a:t>
            </a:r>
            <a:r>
              <a:rPr lang="en-US" sz="3200">
                <a:solidFill>
                  <a:schemeClr val="lt1"/>
                </a:solidFill>
              </a:rPr>
              <a:t>ejecución</a:t>
            </a:r>
            <a:r>
              <a:rPr lang="en-US" sz="3200">
                <a:solidFill>
                  <a:schemeClr val="lt1"/>
                </a:solidFill>
              </a:rPr>
              <a:t>, muchas veces no se trata de igualdad y la igualdad no es lo </a:t>
            </a:r>
            <a:r>
              <a:rPr lang="en-US" sz="3200">
                <a:solidFill>
                  <a:schemeClr val="lt1"/>
                </a:solidFill>
              </a:rPr>
              <a:t>óptimo</a:t>
            </a:r>
            <a:r>
              <a:rPr lang="en-US" sz="3200">
                <a:solidFill>
                  <a:schemeClr val="lt1"/>
                </a:solidFill>
              </a:rPr>
              <a:t>, sino de equidad, que en </a:t>
            </a:r>
            <a:r>
              <a:rPr lang="en-US" sz="3200">
                <a:solidFill>
                  <a:schemeClr val="lt1"/>
                </a:solidFill>
              </a:rPr>
              <a:t>términos</a:t>
            </a:r>
            <a:r>
              <a:rPr lang="en-US" sz="3200">
                <a:solidFill>
                  <a:schemeClr val="lt1"/>
                </a:solidFill>
              </a:rPr>
              <a:t> generales significa darle a cada uno el tiempo que necesita para avanzar tanto como el resto.</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726" name="Shape 726"/>
        <p:cNvGrpSpPr/>
        <p:nvPr/>
      </p:nvGrpSpPr>
      <p:grpSpPr>
        <a:xfrm>
          <a:off x="0" y="0"/>
          <a:ext cx="0" cy="0"/>
          <a:chOff x="0" y="0"/>
          <a:chExt cx="0" cy="0"/>
        </a:xfrm>
      </p:grpSpPr>
      <p:sp>
        <p:nvSpPr>
          <p:cNvPr id="727" name="Google Shape;727;g35c8c1a3b95_0_9"/>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728" name="Google Shape;728;g35c8c1a3b95_0_9"/>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lang="en-US" sz="4900">
                <a:solidFill>
                  <a:srgbClr val="FFFFFF"/>
                </a:solidFill>
              </a:rPr>
              <a:t>REFERENCIAS</a:t>
            </a:r>
            <a:endParaRPr b="0" i="0" sz="4900" u="none" cap="none" strike="noStrike">
              <a:solidFill>
                <a:srgbClr val="FFFFFF"/>
              </a:solidFill>
              <a:latin typeface="Arial"/>
              <a:ea typeface="Arial"/>
              <a:cs typeface="Arial"/>
              <a:sym typeface="Arial"/>
            </a:endParaRPr>
          </a:p>
        </p:txBody>
      </p:sp>
      <p:grpSp>
        <p:nvGrpSpPr>
          <p:cNvPr id="729" name="Google Shape;729;g35c8c1a3b95_0_9"/>
          <p:cNvGrpSpPr/>
          <p:nvPr/>
        </p:nvGrpSpPr>
        <p:grpSpPr>
          <a:xfrm>
            <a:off x="2695525" y="2304374"/>
            <a:ext cx="12896949" cy="6162134"/>
            <a:chOff x="0" y="-19050"/>
            <a:chExt cx="1956900" cy="2395201"/>
          </a:xfrm>
        </p:grpSpPr>
        <p:sp>
          <p:nvSpPr>
            <p:cNvPr id="730" name="Google Shape;730;g35c8c1a3b95_0_9"/>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g35c8c1a3b95_0_9"/>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732" name="Google Shape;732;g35c8c1a3b95_0_9"/>
          <p:cNvSpPr txBox="1"/>
          <p:nvPr/>
        </p:nvSpPr>
        <p:spPr>
          <a:xfrm>
            <a:off x="3032850" y="3292025"/>
            <a:ext cx="12222300" cy="41868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rPr b="1" lang="en-US" sz="2600">
                <a:solidFill>
                  <a:schemeClr val="lt1"/>
                </a:solidFill>
              </a:rPr>
              <a:t>Advantages and Disadvantages of various CPU scheduling algorithms</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4"/>
              </a:rPr>
              <a:t>https://www.geeksforgeeks.org/advantages-and-disadvantages-of-various-cpu-scheduling-algorithms</a:t>
            </a:r>
            <a:endParaRPr b="1" sz="2600">
              <a:solidFill>
                <a:schemeClr val="lt1"/>
              </a:solidFill>
            </a:endParaRPr>
          </a:p>
          <a:p>
            <a:pPr indent="0" lvl="0" marL="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CPU Scheduling Algorithms</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5"/>
              </a:rPr>
              <a:t>https://www.sciencedirect.com/science/article/pii/S2405844024059905</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Memory Hierarchy</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6"/>
              </a:rPr>
              <a:t>https://www.naukri.com/code360/library/memory-hierarchy</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3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738" name="Google Shape;738;p32"/>
          <p:cNvSpPr/>
          <p:nvPr/>
        </p:nvSpPr>
        <p:spPr>
          <a:xfrm rot="933090">
            <a:off x="-5940312" y="-3090567"/>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739" name="Google Shape;739;p32"/>
          <p:cNvSpPr/>
          <p:nvPr/>
        </p:nvSpPr>
        <p:spPr>
          <a:xfrm rot="933090">
            <a:off x="16283036" y="5632972"/>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grpSp>
        <p:nvGrpSpPr>
          <p:cNvPr id="740" name="Google Shape;740;p32"/>
          <p:cNvGrpSpPr/>
          <p:nvPr/>
        </p:nvGrpSpPr>
        <p:grpSpPr>
          <a:xfrm>
            <a:off x="6725937" y="6354796"/>
            <a:ext cx="4836125" cy="1241011"/>
            <a:chOff x="0" y="-19050"/>
            <a:chExt cx="1273712" cy="326851"/>
          </a:xfrm>
        </p:grpSpPr>
        <p:sp>
          <p:nvSpPr>
            <p:cNvPr id="741" name="Google Shape;741;p32"/>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2"/>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43" name="Google Shape;743;p32"/>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None/>
            </a:pPr>
            <a:r>
              <a:rPr b="0" i="0" lang="en-US" sz="10500" u="none" cap="none" strike="noStrike">
                <a:solidFill>
                  <a:srgbClr val="FFFFFF"/>
                </a:solidFill>
                <a:latin typeface="Arial"/>
                <a:ea typeface="Arial"/>
                <a:cs typeface="Arial"/>
                <a:sym typeface="Arial"/>
              </a:rPr>
              <a:t>¡GRACIAS POR LA ATENCIÓN!</a:t>
            </a:r>
            <a:endParaRPr/>
          </a:p>
        </p:txBody>
      </p:sp>
      <p:sp>
        <p:nvSpPr>
          <p:cNvPr id="744" name="Google Shape;744;p32"/>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¿Dudas?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30" name="Shape 130"/>
        <p:cNvGrpSpPr/>
        <p:nvPr/>
      </p:nvGrpSpPr>
      <p:grpSpPr>
        <a:xfrm>
          <a:off x="0" y="0"/>
          <a:ext cx="0" cy="0"/>
          <a:chOff x="0" y="0"/>
          <a:chExt cx="0" cy="0"/>
        </a:xfrm>
      </p:grpSpPr>
      <p:grpSp>
        <p:nvGrpSpPr>
          <p:cNvPr id="131" name="Google Shape;131;g35d02f4b452_0_32"/>
          <p:cNvGrpSpPr/>
          <p:nvPr/>
        </p:nvGrpSpPr>
        <p:grpSpPr>
          <a:xfrm>
            <a:off x="3300300" y="3865649"/>
            <a:ext cx="11687426" cy="2780189"/>
            <a:chOff x="0" y="-19050"/>
            <a:chExt cx="1876865" cy="1078889"/>
          </a:xfrm>
        </p:grpSpPr>
        <p:sp>
          <p:nvSpPr>
            <p:cNvPr id="132" name="Google Shape;132;g35d02f4b452_0_3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35d02f4b452_0_32"/>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34" name="Google Shape;134;g35d02f4b452_0_32"/>
          <p:cNvGrpSpPr/>
          <p:nvPr/>
        </p:nvGrpSpPr>
        <p:grpSpPr>
          <a:xfrm>
            <a:off x="3713601" y="4575230"/>
            <a:ext cx="1136538" cy="1136538"/>
            <a:chOff x="0" y="0"/>
            <a:chExt cx="812800" cy="812800"/>
          </a:xfrm>
        </p:grpSpPr>
        <p:sp>
          <p:nvSpPr>
            <p:cNvPr id="135" name="Google Shape;135;g35d02f4b452_0_3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35d02f4b452_0_3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37" name="Google Shape;137;g35d02f4b452_0_32"/>
          <p:cNvSpPr/>
          <p:nvPr/>
        </p:nvSpPr>
        <p:spPr>
          <a:xfrm>
            <a:off x="3925029" y="4743205"/>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38" name="Google Shape;138;g35d02f4b452_0_3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39" name="Google Shape;139;g35d02f4b452_0_3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40" name="Google Shape;140;g35d02f4b452_0_3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
        <p:nvSpPr>
          <p:cNvPr id="141" name="Google Shape;141;g35d02f4b452_0_32"/>
          <p:cNvSpPr txBox="1"/>
          <p:nvPr/>
        </p:nvSpPr>
        <p:spPr>
          <a:xfrm>
            <a:off x="5040450" y="4336154"/>
            <a:ext cx="9287400" cy="1908600"/>
          </a:xfrm>
          <a:prstGeom prst="rect">
            <a:avLst/>
          </a:prstGeom>
          <a:noFill/>
          <a:ln>
            <a:noFill/>
          </a:ln>
        </p:spPr>
        <p:txBody>
          <a:bodyPr anchorCtr="0" anchor="t" bIns="0" lIns="0" spcFirstLastPara="1" rIns="0" wrap="square" tIns="0">
            <a:spAutoFit/>
          </a:bodyPr>
          <a:lstStyle/>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2000" u="none" cap="none" strike="noStrike">
              <a:solidFill>
                <a:srgbClr val="FFFFFF"/>
              </a:solidFill>
              <a:latin typeface="Montserrat"/>
              <a:ea typeface="Montserrat"/>
              <a:cs typeface="Montserrat"/>
              <a:sym typeface="Montserrat"/>
            </a:endParaRPr>
          </a:p>
          <a:p>
            <a:pPr indent="-355600" lvl="0" marL="457200" marR="0" rtl="0" algn="l">
              <a:lnSpc>
                <a:spcPct val="130000"/>
              </a:lnSpc>
              <a:spcBef>
                <a:spcPts val="0"/>
              </a:spcBef>
              <a:spcAft>
                <a:spcPts val="0"/>
              </a:spcAft>
              <a:buClr>
                <a:srgbClr val="FFFFFF"/>
              </a:buClr>
              <a:buSzPts val="2000"/>
              <a:buFont typeface="Montserrat"/>
              <a:buChar char="●"/>
            </a:pPr>
            <a:r>
              <a:rPr lang="en-US" sz="2000">
                <a:solidFill>
                  <a:srgbClr val="FFFFFF"/>
                </a:solidFill>
                <a:latin typeface="Montserrat"/>
                <a:ea typeface="Montserrat"/>
                <a:cs typeface="Montserrat"/>
                <a:sym typeface="Montserrat"/>
              </a:rPr>
              <a:t>Usar óptimamente los recursos y API de los sistemas operativos, en el desarrollo de aplicaciones</a:t>
            </a:r>
            <a:endParaRPr sz="2000">
              <a:solidFill>
                <a:srgbClr val="FFFFFF"/>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47" name="Google Shape;147;p1"/>
          <p:cNvSpPr/>
          <p:nvPr/>
        </p:nvSpPr>
        <p:spPr>
          <a:xfrm>
            <a:off x="-2977714" y="-283639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4">
              <a:alphaModFix/>
            </a:blip>
            <a:stretch>
              <a:fillRect b="0" l="0" r="0" t="0"/>
            </a:stretch>
          </a:blipFill>
          <a:ln>
            <a:noFill/>
          </a:ln>
        </p:spPr>
      </p:sp>
      <p:sp>
        <p:nvSpPr>
          <p:cNvPr id="148" name="Google Shape;148;p1"/>
          <p:cNvSpPr/>
          <p:nvPr/>
        </p:nvSpPr>
        <p:spPr>
          <a:xfrm>
            <a:off x="12197407" y="5143500"/>
            <a:ext cx="8314346" cy="8314346"/>
          </a:xfrm>
          <a:custGeom>
            <a:rect b="b" l="l" r="r" t="t"/>
            <a:pathLst>
              <a:path extrusionOk="0" h="8314346" w="8314346">
                <a:moveTo>
                  <a:pt x="0" y="0"/>
                </a:moveTo>
                <a:lnTo>
                  <a:pt x="8314345" y="0"/>
                </a:lnTo>
                <a:lnTo>
                  <a:pt x="8314345" y="8314346"/>
                </a:lnTo>
                <a:lnTo>
                  <a:pt x="0" y="8314346"/>
                </a:lnTo>
                <a:lnTo>
                  <a:pt x="0" y="0"/>
                </a:lnTo>
                <a:close/>
              </a:path>
            </a:pathLst>
          </a:custGeom>
          <a:blipFill rotWithShape="1">
            <a:blip r:embed="rId4">
              <a:alphaModFix/>
            </a:blip>
            <a:stretch>
              <a:fillRect b="0" l="0" r="0" t="0"/>
            </a:stretch>
          </a:blipFill>
          <a:ln>
            <a:noFill/>
          </a:ln>
        </p:spPr>
      </p:sp>
      <p:sp>
        <p:nvSpPr>
          <p:cNvPr id="149" name="Google Shape;149;p1"/>
          <p:cNvSpPr txBox="1"/>
          <p:nvPr/>
        </p:nvSpPr>
        <p:spPr>
          <a:xfrm>
            <a:off x="2467000" y="3905448"/>
            <a:ext cx="13354001" cy="4009898"/>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None/>
            </a:pPr>
            <a:r>
              <a:rPr b="0" i="0" lang="en-US" sz="9800" u="none" cap="none" strike="noStrike">
                <a:solidFill>
                  <a:srgbClr val="FFFFFF"/>
                </a:solidFill>
                <a:latin typeface="Arial"/>
                <a:ea typeface="Arial"/>
                <a:cs typeface="Arial"/>
                <a:sym typeface="Arial"/>
              </a:rPr>
              <a:t>MECANISMOS DE PROGRAMACIÓN DE CPU</a:t>
            </a:r>
            <a:endParaRPr/>
          </a:p>
        </p:txBody>
      </p:sp>
      <p:sp>
        <p:nvSpPr>
          <p:cNvPr id="150" name="Google Shape;150;p1"/>
          <p:cNvSpPr/>
          <p:nvPr/>
        </p:nvSpPr>
        <p:spPr>
          <a:xfrm rot="5215988">
            <a:off x="14152391" y="6325727"/>
            <a:ext cx="5909466" cy="5865146"/>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grpSp>
        <p:nvGrpSpPr>
          <p:cNvPr id="151" name="Google Shape;151;p1"/>
          <p:cNvGrpSpPr/>
          <p:nvPr/>
        </p:nvGrpSpPr>
        <p:grpSpPr>
          <a:xfrm>
            <a:off x="5261794" y="2997039"/>
            <a:ext cx="7764411" cy="662315"/>
            <a:chOff x="0" y="-28575"/>
            <a:chExt cx="5099278" cy="434975"/>
          </a:xfrm>
        </p:grpSpPr>
        <p:sp>
          <p:nvSpPr>
            <p:cNvPr id="152" name="Google Shape;152;p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
            <p:cNvSpPr txBox="1"/>
            <p:nvPr/>
          </p:nvSpPr>
          <p:spPr>
            <a:xfrm>
              <a:off x="0" y="-28575"/>
              <a:ext cx="5099278" cy="434975"/>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None/>
              </a:pPr>
              <a:r>
                <a:rPr b="1" i="0" lang="en-US" sz="2325" u="none" cap="none" strike="noStrike">
                  <a:solidFill>
                    <a:srgbClr val="000000"/>
                  </a:solidFill>
                  <a:latin typeface="Montserrat"/>
                  <a:ea typeface="Montserrat"/>
                  <a:cs typeface="Montserrat"/>
                  <a:sym typeface="Montserrat"/>
                </a:rPr>
                <a:t>LABORATORIO SISTEMAS OPERATIVOS 2</a:t>
              </a:r>
              <a:endParaRPr/>
            </a:p>
          </p:txBody>
        </p:sp>
      </p:grpSp>
      <p:sp>
        <p:nvSpPr>
          <p:cNvPr id="154" name="Google Shape;154;p1"/>
          <p:cNvSpPr/>
          <p:nvPr/>
        </p:nvSpPr>
        <p:spPr>
          <a:xfrm rot="-9058765">
            <a:off x="-1775274" y="-1771185"/>
            <a:ext cx="5909466" cy="5865146"/>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58" name="Shape 158"/>
        <p:cNvGrpSpPr/>
        <p:nvPr/>
      </p:nvGrpSpPr>
      <p:grpSpPr>
        <a:xfrm>
          <a:off x="0" y="0"/>
          <a:ext cx="0" cy="0"/>
          <a:chOff x="0" y="0"/>
          <a:chExt cx="0" cy="0"/>
        </a:xfrm>
      </p:grpSpPr>
      <p:sp>
        <p:nvSpPr>
          <p:cNvPr id="159" name="Google Shape;159;p2"/>
          <p:cNvSpPr/>
          <p:nvPr/>
        </p:nvSpPr>
        <p:spPr>
          <a:xfrm rot="-6497710">
            <a:off x="-3359734" y="-5907797"/>
            <a:ext cx="22752008" cy="18863483"/>
          </a:xfrm>
          <a:custGeom>
            <a:rect b="b" l="l" r="r" t="t"/>
            <a:pathLst>
              <a:path extrusionOk="0" h="18863483" w="22752008">
                <a:moveTo>
                  <a:pt x="0" y="0"/>
                </a:moveTo>
                <a:lnTo>
                  <a:pt x="22752008" y="0"/>
                </a:lnTo>
                <a:lnTo>
                  <a:pt x="22752008" y="18863483"/>
                </a:lnTo>
                <a:lnTo>
                  <a:pt x="0" y="18863483"/>
                </a:lnTo>
                <a:lnTo>
                  <a:pt x="0" y="0"/>
                </a:lnTo>
                <a:close/>
              </a:path>
            </a:pathLst>
          </a:custGeom>
          <a:blipFill rotWithShape="1">
            <a:blip r:embed="rId3">
              <a:alphaModFix/>
            </a:blip>
            <a:stretch>
              <a:fillRect b="0" l="0" r="0" t="0"/>
            </a:stretch>
          </a:blipFill>
          <a:ln>
            <a:noFill/>
          </a:ln>
        </p:spPr>
      </p:sp>
      <p:grpSp>
        <p:nvGrpSpPr>
          <p:cNvPr id="160" name="Google Shape;160;p2"/>
          <p:cNvGrpSpPr/>
          <p:nvPr/>
        </p:nvGrpSpPr>
        <p:grpSpPr>
          <a:xfrm>
            <a:off x="1028700" y="2608649"/>
            <a:ext cx="8247698" cy="4961206"/>
            <a:chOff x="0" y="-28575"/>
            <a:chExt cx="2172233" cy="1306655"/>
          </a:xfrm>
        </p:grpSpPr>
        <p:sp>
          <p:nvSpPr>
            <p:cNvPr id="161" name="Google Shape;161;p2"/>
            <p:cNvSpPr/>
            <p:nvPr/>
          </p:nvSpPr>
          <p:spPr>
            <a:xfrm>
              <a:off x="0" y="0"/>
              <a:ext cx="2172233" cy="1278080"/>
            </a:xfrm>
            <a:custGeom>
              <a:rect b="b" l="l" r="r" t="t"/>
              <a:pathLst>
                <a:path extrusionOk="0" h="1278080" w="2172233">
                  <a:moveTo>
                    <a:pt x="47873" y="0"/>
                  </a:moveTo>
                  <a:lnTo>
                    <a:pt x="2124361" y="0"/>
                  </a:lnTo>
                  <a:cubicBezTo>
                    <a:pt x="2150800" y="0"/>
                    <a:pt x="2172233" y="21433"/>
                    <a:pt x="2172233" y="47873"/>
                  </a:cubicBezTo>
                  <a:lnTo>
                    <a:pt x="2172233" y="1230207"/>
                  </a:lnTo>
                  <a:cubicBezTo>
                    <a:pt x="2172233" y="1256647"/>
                    <a:pt x="2150800" y="1278080"/>
                    <a:pt x="2124361" y="1278080"/>
                  </a:cubicBezTo>
                  <a:lnTo>
                    <a:pt x="47873" y="1278080"/>
                  </a:lnTo>
                  <a:cubicBezTo>
                    <a:pt x="21433" y="1278080"/>
                    <a:pt x="0" y="1256647"/>
                    <a:pt x="0" y="1230207"/>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txBox="1"/>
            <p:nvPr/>
          </p:nvSpPr>
          <p:spPr>
            <a:xfrm>
              <a:off x="0" y="-28575"/>
              <a:ext cx="2172233" cy="130665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3" name="Google Shape;163;p2"/>
          <p:cNvSpPr/>
          <p:nvPr/>
        </p:nvSpPr>
        <p:spPr>
          <a:xfrm>
            <a:off x="1226160" y="2903389"/>
            <a:ext cx="7852777" cy="4417187"/>
          </a:xfrm>
          <a:custGeom>
            <a:rect b="b" l="l" r="r" t="t"/>
            <a:pathLst>
              <a:path extrusionOk="0" h="4417187" w="7852777">
                <a:moveTo>
                  <a:pt x="0" y="0"/>
                </a:moveTo>
                <a:lnTo>
                  <a:pt x="7852777" y="0"/>
                </a:lnTo>
                <a:lnTo>
                  <a:pt x="7852777" y="4417187"/>
                </a:lnTo>
                <a:lnTo>
                  <a:pt x="0" y="4417187"/>
                </a:lnTo>
                <a:lnTo>
                  <a:pt x="0" y="0"/>
                </a:lnTo>
                <a:close/>
              </a:path>
            </a:pathLst>
          </a:custGeom>
          <a:blipFill rotWithShape="1">
            <a:blip r:embed="rId4">
              <a:alphaModFix/>
            </a:blip>
            <a:stretch>
              <a:fillRect b="0" l="0" r="0" t="0"/>
            </a:stretch>
          </a:blipFill>
          <a:ln>
            <a:noFill/>
          </a:ln>
        </p:spPr>
      </p:sp>
      <p:sp>
        <p:nvSpPr>
          <p:cNvPr id="164" name="Google Shape;164;p2"/>
          <p:cNvSpPr txBox="1"/>
          <p:nvPr/>
        </p:nvSpPr>
        <p:spPr>
          <a:xfrm>
            <a:off x="9832086" y="1981518"/>
            <a:ext cx="7016400" cy="7717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En un sistema de un solo procesador, sólo se puede ejecutar un proceso a la vez; cualquier otro debe esperar hasta que la CPU esté libre y pueda re-programarse. </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El objetivo de los sistemas multitarea es tener algún proceso ejecutándose en todo momento para maximizar la utilización de la CPU. Cada proceso se ejecuta hasta que debe esperar, normalmente hasta que se complete alguna solicitud de E/S. </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Por el contrario, en sistemas informáticos simples, la CPU simplemente permanece inactiva, donde todo este tiempo de espera se desperdicia ya que no se realiza ningún trabajo útil.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68" name="Shape 168"/>
        <p:cNvGrpSpPr/>
        <p:nvPr/>
      </p:nvGrpSpPr>
      <p:grpSpPr>
        <a:xfrm>
          <a:off x="0" y="0"/>
          <a:ext cx="0" cy="0"/>
          <a:chOff x="0" y="0"/>
          <a:chExt cx="0" cy="0"/>
        </a:xfrm>
      </p:grpSpPr>
      <p:sp>
        <p:nvSpPr>
          <p:cNvPr id="169" name="Google Shape;169;p3"/>
          <p:cNvSpPr/>
          <p:nvPr/>
        </p:nvSpPr>
        <p:spPr>
          <a:xfrm>
            <a:off x="-642740" y="-2180459"/>
            <a:ext cx="19075008" cy="15728933"/>
          </a:xfrm>
          <a:custGeom>
            <a:rect b="b" l="l" r="r" t="t"/>
            <a:pathLst>
              <a:path extrusionOk="0" h="15728933" w="19075008">
                <a:moveTo>
                  <a:pt x="0" y="0"/>
                </a:moveTo>
                <a:lnTo>
                  <a:pt x="19075008" y="0"/>
                </a:lnTo>
                <a:lnTo>
                  <a:pt x="19075008" y="15728934"/>
                </a:lnTo>
                <a:lnTo>
                  <a:pt x="0" y="15728934"/>
                </a:lnTo>
                <a:lnTo>
                  <a:pt x="0" y="0"/>
                </a:lnTo>
                <a:close/>
              </a:path>
            </a:pathLst>
          </a:custGeom>
          <a:blipFill rotWithShape="1">
            <a:blip r:embed="rId3">
              <a:alphaModFix/>
            </a:blip>
            <a:stretch>
              <a:fillRect b="0" l="0" r="0" t="0"/>
            </a:stretch>
          </a:blipFill>
          <a:ln>
            <a:noFill/>
          </a:ln>
        </p:spPr>
      </p:sp>
      <p:grpSp>
        <p:nvGrpSpPr>
          <p:cNvPr id="170" name="Google Shape;170;p3"/>
          <p:cNvGrpSpPr/>
          <p:nvPr/>
        </p:nvGrpSpPr>
        <p:grpSpPr>
          <a:xfrm>
            <a:off x="9123454" y="2805960"/>
            <a:ext cx="8247698" cy="6055608"/>
            <a:chOff x="0" y="-28575"/>
            <a:chExt cx="2172233" cy="1594892"/>
          </a:xfrm>
        </p:grpSpPr>
        <p:sp>
          <p:nvSpPr>
            <p:cNvPr id="171" name="Google Shape;171;p3"/>
            <p:cNvSpPr/>
            <p:nvPr/>
          </p:nvSpPr>
          <p:spPr>
            <a:xfrm>
              <a:off x="0" y="0"/>
              <a:ext cx="2172233" cy="1566317"/>
            </a:xfrm>
            <a:custGeom>
              <a:rect b="b" l="l" r="r" t="t"/>
              <a:pathLst>
                <a:path extrusionOk="0" h="1566317" w="2172233">
                  <a:moveTo>
                    <a:pt x="47873" y="0"/>
                  </a:moveTo>
                  <a:lnTo>
                    <a:pt x="2124361" y="0"/>
                  </a:lnTo>
                  <a:cubicBezTo>
                    <a:pt x="2150800" y="0"/>
                    <a:pt x="2172233" y="21433"/>
                    <a:pt x="2172233" y="47873"/>
                  </a:cubicBezTo>
                  <a:lnTo>
                    <a:pt x="2172233" y="1518445"/>
                  </a:lnTo>
                  <a:cubicBezTo>
                    <a:pt x="2172233" y="1531142"/>
                    <a:pt x="2167189" y="1543318"/>
                    <a:pt x="2158212" y="1552296"/>
                  </a:cubicBezTo>
                  <a:cubicBezTo>
                    <a:pt x="2149234" y="1561274"/>
                    <a:pt x="2137057" y="1566317"/>
                    <a:pt x="2124361" y="1566317"/>
                  </a:cubicBezTo>
                  <a:lnTo>
                    <a:pt x="47873" y="1566317"/>
                  </a:lnTo>
                  <a:cubicBezTo>
                    <a:pt x="21433" y="1566317"/>
                    <a:pt x="0" y="1544884"/>
                    <a:pt x="0" y="1518445"/>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txBox="1"/>
            <p:nvPr/>
          </p:nvSpPr>
          <p:spPr>
            <a:xfrm>
              <a:off x="0" y="-28575"/>
              <a:ext cx="2172233" cy="159489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73" name="Google Shape;173;p3"/>
          <p:cNvSpPr/>
          <p:nvPr/>
        </p:nvSpPr>
        <p:spPr>
          <a:xfrm>
            <a:off x="9664740" y="3295132"/>
            <a:ext cx="7165125" cy="5185759"/>
          </a:xfrm>
          <a:custGeom>
            <a:rect b="b" l="l" r="r" t="t"/>
            <a:pathLst>
              <a:path extrusionOk="0" h="5185759" w="7165125">
                <a:moveTo>
                  <a:pt x="0" y="0"/>
                </a:moveTo>
                <a:lnTo>
                  <a:pt x="7165125" y="0"/>
                </a:lnTo>
                <a:lnTo>
                  <a:pt x="7165125" y="5185759"/>
                </a:lnTo>
                <a:lnTo>
                  <a:pt x="0" y="5185759"/>
                </a:lnTo>
                <a:lnTo>
                  <a:pt x="0" y="0"/>
                </a:lnTo>
                <a:close/>
              </a:path>
            </a:pathLst>
          </a:custGeom>
          <a:blipFill rotWithShape="1">
            <a:blip r:embed="rId4">
              <a:alphaModFix/>
            </a:blip>
            <a:stretch>
              <a:fillRect b="0" l="0" r="0" t="0"/>
            </a:stretch>
          </a:blipFill>
          <a:ln>
            <a:noFill/>
          </a:ln>
        </p:spPr>
      </p:sp>
      <p:sp>
        <p:nvSpPr>
          <p:cNvPr id="174" name="Google Shape;174;p3"/>
          <p:cNvSpPr txBox="1"/>
          <p:nvPr/>
        </p:nvSpPr>
        <p:spPr>
          <a:xfrm>
            <a:off x="1028700" y="3109718"/>
            <a:ext cx="7777219" cy="512953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La planificación de la CPU es la base de los sistemas operativos multitarea. Al cambiar la CPU entre procesos, el sistema operativo puede hacer que la computadora sea más productiva. </a:t>
            </a:r>
            <a:endParaRPr/>
          </a:p>
          <a:p>
            <a:pPr indent="0" lvl="0" marL="0" marR="0" rtl="0" algn="l">
              <a:lnSpc>
                <a:spcPct val="130000"/>
              </a:lnSpc>
              <a:spcBef>
                <a:spcPts val="0"/>
              </a:spcBef>
              <a:spcAft>
                <a:spcPts val="0"/>
              </a:spcAft>
              <a:buNone/>
            </a:pPr>
            <a:r>
              <a:t/>
            </a:r>
            <a:endParaRPr b="0" i="0" sz="26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600" u="none" cap="none" strike="noStrike">
                <a:solidFill>
                  <a:srgbClr val="FFFFFF"/>
                </a:solidFill>
                <a:latin typeface="Montserrat"/>
                <a:ea typeface="Montserrat"/>
                <a:cs typeface="Montserrat"/>
                <a:sym typeface="Montserrat"/>
              </a:rPr>
              <a:t>Asi mismo, juega un papel vital en la optimización del rendimiento del sistema, garantizando la equidad, la capacidad de respuesta y la utilización de recursos y, en última instancia, proporcionando una experiencia informática fluida y eficiente.</a:t>
            </a:r>
            <a:endParaRPr/>
          </a:p>
        </p:txBody>
      </p:sp>
      <p:sp>
        <p:nvSpPr>
          <p:cNvPr id="175" name="Google Shape;175;p3"/>
          <p:cNvSpPr txBox="1"/>
          <p:nvPr/>
        </p:nvSpPr>
        <p:spPr>
          <a:xfrm>
            <a:off x="1008154" y="1653419"/>
            <a:ext cx="125478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None/>
            </a:pPr>
            <a:r>
              <a:rPr lang="en-US" sz="5899">
                <a:solidFill>
                  <a:srgbClr val="FFFFFF"/>
                </a:solidFill>
              </a:rPr>
              <a:t>PLANIFICACIÓN</a:t>
            </a:r>
            <a:r>
              <a:rPr b="0" i="0" lang="en-US" sz="5899" u="none" cap="none" strike="noStrike">
                <a:solidFill>
                  <a:srgbClr val="FFFFFF"/>
                </a:solidFill>
                <a:latin typeface="Arial"/>
                <a:ea typeface="Arial"/>
                <a:cs typeface="Arial"/>
                <a:sym typeface="Arial"/>
              </a:rPr>
              <a:t> DE PROCESOS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79" name="Shape 179"/>
        <p:cNvGrpSpPr/>
        <p:nvPr/>
      </p:nvGrpSpPr>
      <p:grpSpPr>
        <a:xfrm>
          <a:off x="0" y="0"/>
          <a:ext cx="0" cy="0"/>
          <a:chOff x="0" y="0"/>
          <a:chExt cx="0" cy="0"/>
        </a:xfrm>
      </p:grpSpPr>
      <p:sp>
        <p:nvSpPr>
          <p:cNvPr id="180" name="Google Shape;180;p4"/>
          <p:cNvSpPr/>
          <p:nvPr/>
        </p:nvSpPr>
        <p:spPr>
          <a:xfrm>
            <a:off x="-341683" y="-2247451"/>
            <a:ext cx="19480091" cy="13928265"/>
          </a:xfrm>
          <a:custGeom>
            <a:rect b="b" l="l" r="r" t="t"/>
            <a:pathLst>
              <a:path extrusionOk="0" h="13928265" w="19480091">
                <a:moveTo>
                  <a:pt x="0" y="0"/>
                </a:moveTo>
                <a:lnTo>
                  <a:pt x="19480091" y="0"/>
                </a:lnTo>
                <a:lnTo>
                  <a:pt x="19480091" y="13928266"/>
                </a:lnTo>
                <a:lnTo>
                  <a:pt x="0" y="13928266"/>
                </a:lnTo>
                <a:lnTo>
                  <a:pt x="0" y="0"/>
                </a:lnTo>
                <a:close/>
              </a:path>
            </a:pathLst>
          </a:custGeom>
          <a:blipFill rotWithShape="1">
            <a:blip r:embed="rId3">
              <a:alphaModFix/>
            </a:blip>
            <a:stretch>
              <a:fillRect b="0" l="0" r="0" t="0"/>
            </a:stretch>
          </a:blipFill>
          <a:ln>
            <a:noFill/>
          </a:ln>
        </p:spPr>
      </p:sp>
      <p:grpSp>
        <p:nvGrpSpPr>
          <p:cNvPr id="181" name="Google Shape;181;p4"/>
          <p:cNvGrpSpPr/>
          <p:nvPr/>
        </p:nvGrpSpPr>
        <p:grpSpPr>
          <a:xfrm>
            <a:off x="11507290" y="1102739"/>
            <a:ext cx="5752010" cy="7973026"/>
            <a:chOff x="0" y="-28575"/>
            <a:chExt cx="1514933" cy="2099892"/>
          </a:xfrm>
        </p:grpSpPr>
        <p:sp>
          <p:nvSpPr>
            <p:cNvPr id="182" name="Google Shape;182;p4"/>
            <p:cNvSpPr/>
            <p:nvPr/>
          </p:nvSpPr>
          <p:spPr>
            <a:xfrm>
              <a:off x="0" y="0"/>
              <a:ext cx="1514933" cy="2071317"/>
            </a:xfrm>
            <a:custGeom>
              <a:rect b="b" l="l" r="r" t="t"/>
              <a:pathLst>
                <a:path extrusionOk="0" h="2071317" w="1514933">
                  <a:moveTo>
                    <a:pt x="68643" y="0"/>
                  </a:moveTo>
                  <a:lnTo>
                    <a:pt x="1446289" y="0"/>
                  </a:lnTo>
                  <a:cubicBezTo>
                    <a:pt x="1484200" y="0"/>
                    <a:pt x="1514933" y="30733"/>
                    <a:pt x="1514933" y="68643"/>
                  </a:cubicBezTo>
                  <a:lnTo>
                    <a:pt x="1514933" y="2002673"/>
                  </a:lnTo>
                  <a:cubicBezTo>
                    <a:pt x="1514933" y="2040584"/>
                    <a:pt x="1484200" y="2071317"/>
                    <a:pt x="1446289" y="2071317"/>
                  </a:cubicBezTo>
                  <a:lnTo>
                    <a:pt x="68643" y="2071317"/>
                  </a:lnTo>
                  <a:cubicBezTo>
                    <a:pt x="30733" y="2071317"/>
                    <a:pt x="0" y="2040584"/>
                    <a:pt x="0" y="2002673"/>
                  </a:cubicBezTo>
                  <a:lnTo>
                    <a:pt x="0" y="68643"/>
                  </a:lnTo>
                  <a:cubicBezTo>
                    <a:pt x="0" y="30733"/>
                    <a:pt x="30733" y="0"/>
                    <a:pt x="68643"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txBox="1"/>
            <p:nvPr/>
          </p:nvSpPr>
          <p:spPr>
            <a:xfrm>
              <a:off x="0" y="-28575"/>
              <a:ext cx="1514933" cy="209989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4" name="Google Shape;184;p4"/>
          <p:cNvSpPr/>
          <p:nvPr/>
        </p:nvSpPr>
        <p:spPr>
          <a:xfrm>
            <a:off x="12018573" y="1633708"/>
            <a:ext cx="4729445" cy="7019584"/>
          </a:xfrm>
          <a:custGeom>
            <a:rect b="b" l="l" r="r" t="t"/>
            <a:pathLst>
              <a:path extrusionOk="0" h="7019584" w="4729445">
                <a:moveTo>
                  <a:pt x="0" y="0"/>
                </a:moveTo>
                <a:lnTo>
                  <a:pt x="4729445" y="0"/>
                </a:lnTo>
                <a:lnTo>
                  <a:pt x="4729445" y="7019584"/>
                </a:lnTo>
                <a:lnTo>
                  <a:pt x="0" y="7019584"/>
                </a:lnTo>
                <a:lnTo>
                  <a:pt x="0" y="0"/>
                </a:lnTo>
                <a:close/>
              </a:path>
            </a:pathLst>
          </a:custGeom>
          <a:blipFill rotWithShape="1">
            <a:blip r:embed="rId4">
              <a:alphaModFix/>
            </a:blip>
            <a:stretch>
              <a:fillRect b="0" l="0" r="0" t="0"/>
            </a:stretch>
          </a:blipFill>
          <a:ln>
            <a:noFill/>
          </a:ln>
        </p:spPr>
      </p:sp>
      <p:grpSp>
        <p:nvGrpSpPr>
          <p:cNvPr id="185" name="Google Shape;185;p4"/>
          <p:cNvGrpSpPr/>
          <p:nvPr/>
        </p:nvGrpSpPr>
        <p:grpSpPr>
          <a:xfrm>
            <a:off x="933902" y="3202769"/>
            <a:ext cx="10241204" cy="5872996"/>
            <a:chOff x="0" y="-28575"/>
            <a:chExt cx="2697272" cy="1546797"/>
          </a:xfrm>
        </p:grpSpPr>
        <p:sp>
          <p:nvSpPr>
            <p:cNvPr id="186" name="Google Shape;186;p4"/>
            <p:cNvSpPr/>
            <p:nvPr/>
          </p:nvSpPr>
          <p:spPr>
            <a:xfrm>
              <a:off x="0" y="0"/>
              <a:ext cx="2697272" cy="1518222"/>
            </a:xfrm>
            <a:custGeom>
              <a:rect b="b" l="l" r="r" t="t"/>
              <a:pathLst>
                <a:path extrusionOk="0" h="1518222" w="2697272">
                  <a:moveTo>
                    <a:pt x="38554" y="0"/>
                  </a:moveTo>
                  <a:lnTo>
                    <a:pt x="2658718" y="0"/>
                  </a:lnTo>
                  <a:cubicBezTo>
                    <a:pt x="2668943" y="0"/>
                    <a:pt x="2678750" y="4062"/>
                    <a:pt x="2685980" y="11292"/>
                  </a:cubicBezTo>
                  <a:cubicBezTo>
                    <a:pt x="2693210" y="18522"/>
                    <a:pt x="2697272" y="28329"/>
                    <a:pt x="2697272" y="38554"/>
                  </a:cubicBezTo>
                  <a:lnTo>
                    <a:pt x="2697272" y="1479668"/>
                  </a:lnTo>
                  <a:cubicBezTo>
                    <a:pt x="2697272" y="1489894"/>
                    <a:pt x="2693210" y="1499700"/>
                    <a:pt x="2685980" y="1506930"/>
                  </a:cubicBezTo>
                  <a:cubicBezTo>
                    <a:pt x="2678750" y="1514160"/>
                    <a:pt x="2668943" y="1518222"/>
                    <a:pt x="2658718" y="1518222"/>
                  </a:cubicBezTo>
                  <a:lnTo>
                    <a:pt x="38554" y="1518222"/>
                  </a:lnTo>
                  <a:cubicBezTo>
                    <a:pt x="28329" y="1518222"/>
                    <a:pt x="18522" y="1514160"/>
                    <a:pt x="11292" y="1506930"/>
                  </a:cubicBezTo>
                  <a:cubicBezTo>
                    <a:pt x="4062" y="1499700"/>
                    <a:pt x="0" y="1489894"/>
                    <a:pt x="0" y="1479668"/>
                  </a:cubicBezTo>
                  <a:lnTo>
                    <a:pt x="0" y="38554"/>
                  </a:lnTo>
                  <a:cubicBezTo>
                    <a:pt x="0" y="28329"/>
                    <a:pt x="4062" y="18522"/>
                    <a:pt x="11292" y="11292"/>
                  </a:cubicBezTo>
                  <a:cubicBezTo>
                    <a:pt x="18522" y="4062"/>
                    <a:pt x="28329" y="0"/>
                    <a:pt x="38554" y="0"/>
                  </a:cubicBezTo>
                  <a:close/>
                </a:path>
              </a:pathLst>
            </a:custGeom>
            <a:solidFill>
              <a:srgbClr val="48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txBox="1"/>
            <p:nvPr/>
          </p:nvSpPr>
          <p:spPr>
            <a:xfrm>
              <a:off x="0" y="-28575"/>
              <a:ext cx="2697272" cy="154679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8" name="Google Shape;188;p4"/>
          <p:cNvSpPr/>
          <p:nvPr/>
        </p:nvSpPr>
        <p:spPr>
          <a:xfrm>
            <a:off x="8963870" y="1361580"/>
            <a:ext cx="1747732" cy="1684179"/>
          </a:xfrm>
          <a:custGeom>
            <a:rect b="b" l="l" r="r" t="t"/>
            <a:pathLst>
              <a:path extrusionOk="0" h="1684179" w="1747732">
                <a:moveTo>
                  <a:pt x="0" y="0"/>
                </a:moveTo>
                <a:lnTo>
                  <a:pt x="1747733" y="0"/>
                </a:lnTo>
                <a:lnTo>
                  <a:pt x="1747733" y="1684178"/>
                </a:lnTo>
                <a:lnTo>
                  <a:pt x="0" y="1684178"/>
                </a:lnTo>
                <a:lnTo>
                  <a:pt x="0" y="0"/>
                </a:lnTo>
                <a:close/>
              </a:path>
            </a:pathLst>
          </a:custGeom>
          <a:blipFill rotWithShape="1">
            <a:blip r:embed="rId5">
              <a:alphaModFix/>
            </a:blip>
            <a:stretch>
              <a:fillRect b="0" l="0" r="0" t="0"/>
            </a:stretch>
          </a:blipFill>
          <a:ln>
            <a:noFill/>
          </a:ln>
        </p:spPr>
      </p:sp>
      <p:sp>
        <p:nvSpPr>
          <p:cNvPr id="189" name="Google Shape;189;p4"/>
          <p:cNvSpPr txBox="1"/>
          <p:nvPr/>
        </p:nvSpPr>
        <p:spPr>
          <a:xfrm>
            <a:off x="1397405" y="3588745"/>
            <a:ext cx="9314197" cy="519049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El éxito de la planificación del CPU depende de una propiedad observada de los procesos: la ejecución del proceso consta de un ciclo de ejecución de la CPU y espera de E/S. </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Una ráfaga de CPU es un período durante el cual un proceso o programa exige y utiliza activamente el CPU para realizar cálculos.</a:t>
            </a:r>
            <a:endParaRPr/>
          </a:p>
          <a:p>
            <a:pPr indent="0" lvl="0" marL="0" marR="0" rtl="0" algn="l">
              <a:lnSpc>
                <a:spcPct val="130000"/>
              </a:lnSpc>
              <a:spcBef>
                <a:spcPts val="0"/>
              </a:spcBef>
              <a:spcAft>
                <a:spcPts val="0"/>
              </a:spcAft>
              <a:buNone/>
            </a:pPr>
            <a:r>
              <a:t/>
            </a:r>
            <a:endParaRPr b="0" i="0" sz="23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0" i="0" lang="en-US" sz="2300" u="none" cap="none" strike="noStrike">
                <a:solidFill>
                  <a:srgbClr val="FFFFFF"/>
                </a:solidFill>
                <a:latin typeface="Montserrat"/>
                <a:ea typeface="Montserrat"/>
                <a:cs typeface="Montserrat"/>
                <a:sym typeface="Montserrat"/>
              </a:rPr>
              <a:t>Por el contrario, las ráfagas de E/S implican operaciones de entrada/salida, durante las cuales un proceso o programa espera a que se lean o escriban datos en dispositivos de almacenamiento externos, como discos o recursos de red.</a:t>
            </a:r>
            <a:endParaRPr/>
          </a:p>
        </p:txBody>
      </p:sp>
      <p:sp>
        <p:nvSpPr>
          <p:cNvPr id="190" name="Google Shape;190;p4"/>
          <p:cNvSpPr txBox="1"/>
          <p:nvPr/>
        </p:nvSpPr>
        <p:spPr>
          <a:xfrm>
            <a:off x="1306100" y="1293015"/>
            <a:ext cx="7462977" cy="1811782"/>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None/>
            </a:pPr>
            <a:r>
              <a:rPr b="0" i="0" lang="en-US" sz="5899" u="none" cap="none" strike="noStrike">
                <a:solidFill>
                  <a:srgbClr val="FFFFFF"/>
                </a:solidFill>
                <a:latin typeface="Arial"/>
                <a:ea typeface="Arial"/>
                <a:cs typeface="Arial"/>
                <a:sym typeface="Arial"/>
              </a:rPr>
              <a:t>CICLO DE RÁFAGA DE CPU - 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